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321" r:id="rId2"/>
    <p:sldId id="315" r:id="rId3"/>
    <p:sldId id="316" r:id="rId4"/>
    <p:sldId id="317" r:id="rId5"/>
    <p:sldId id="318" r:id="rId6"/>
    <p:sldId id="319" r:id="rId7"/>
    <p:sldId id="320" r:id="rId8"/>
    <p:sldId id="322" r:id="rId9"/>
    <p:sldId id="323" r:id="rId10"/>
    <p:sldId id="324" r:id="rId11"/>
    <p:sldId id="325" r:id="rId12"/>
    <p:sldId id="328" r:id="rId13"/>
    <p:sldId id="329" r:id="rId14"/>
    <p:sldId id="330" r:id="rId15"/>
    <p:sldId id="331" r:id="rId16"/>
    <p:sldId id="332" r:id="rId17"/>
    <p:sldId id="334" r:id="rId18"/>
    <p:sldId id="267" r:id="rId19"/>
    <p:sldId id="335" r:id="rId20"/>
    <p:sldId id="333" r:id="rId21"/>
    <p:sldId id="336" r:id="rId22"/>
    <p:sldId id="337" r:id="rId23"/>
    <p:sldId id="338" r:id="rId24"/>
  </p:sldIdLst>
  <p:sldSz cx="9144000" cy="6858000" type="screen4x3"/>
  <p:notesSz cx="6858000" cy="9144000"/>
  <p:embeddedFontLst>
    <p:embeddedFont>
      <p:font typeface="Roboto" panose="020B0604020202020204" charset="0"/>
      <p:regular r:id="rId27"/>
      <p:bold r:id="rId28"/>
      <p:italic r:id="rId29"/>
      <p:boldItalic r:id="rId30"/>
    </p:embeddedFont>
    <p:embeddedFont>
      <p:font typeface="Tuffy" panose="020B0604020202020204" charset="0"/>
      <p:regular r:id="rId31"/>
      <p:bold r:id="rId32"/>
      <p:italic r:id="rId33"/>
      <p:boldItalic r:id="rId34"/>
    </p:embeddedFont>
    <p:embeddedFont>
      <p:font typeface="Twinkl" panose="020B0604020202020204" charset="0"/>
      <p:regular r:id="rId35"/>
      <p:bold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35"/>
    <a:srgbClr val="689429"/>
    <a:srgbClr val="B9D36E"/>
    <a:srgbClr val="C7DC8B"/>
    <a:srgbClr val="FFFFFF"/>
    <a:srgbClr val="85BD33"/>
    <a:srgbClr val="232321"/>
    <a:srgbClr val="B9B7A2"/>
    <a:srgbClr val="CFE09B"/>
    <a:srgbClr val="F08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1" d="100"/>
          <a:sy n="111" d="100"/>
        </p:scale>
        <p:origin x="1512"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pPr/>
              <a:t>15/02/2024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pPr/>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pPr/>
              <a:t>15/02/2024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pPr/>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www.twinkl.ro/resources/evenimente-resurse-educationale-twinkl/februarie-evenimente-utile-mereu-resurse-educationale-twinkl/ziua-brancusi-festivaluri-si-sarbatori-ccd-ciclul-curricular-de-dezvoltare-clasele-iii-si-iv-ciclul-primar-resurse-educationale-twinkl"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ro/resources/evenimente-resurse-educationale-twinkl/februarie-evenimente-utile-mereu-resurse-educationale-twinkl/ziua-brancusi-festivaluri-si-sarbatori-ccd-ciclul-curricular-de-dezvoltare-clasele-iii-si-iv-ciclul-primar-resurse-educationale-twinkl"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ro/resources/evenimente-resurse-educationale-twinkl/februarie-evenimente-utile-mereu-resurse-educationale-twinkl/ziua-brancusi-festivaluri-si-sarbatori-ccd-ciclul-curricular-de-dezvoltare-clasele-iii-si-iv-ciclul-primar-resurse-educationale-twinkl"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ro/resources/evenimente-resurse-educationale-twinkl/februarie-evenimente-utile-mereu-resurse-educationale-twinkl/ziua-brancusi-festivaluri-si-sarbatori-ccd-ciclul-curricular-de-dezvoltare-clasele-iii-si-iv-ciclul-primar-resurse-educationale-twinkl"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s://www.twinkl.ro/resources/evenimente-resurse-educationale-twinkl/februarie-evenimente-utile-mereu-resurse-educationale-twinkl/ziua-brancusi-festivaluri-si-sarbatori-ccd-ciclul-curricular-de-dezvoltare-clasele-iii-si-iv-ciclul-primar-resurse-educationale-twinkl"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hlinkClick r:id="rId4"/>
            <a:extLst>
              <a:ext uri="{FF2B5EF4-FFF2-40B4-BE49-F238E27FC236}">
                <a16:creationId xmlns:a16="http://schemas.microsoft.com/office/drawing/2014/main" id="{7321231E-30A1-4CCA-A5FC-659AE502EDD8}"/>
              </a:ext>
            </a:extLst>
          </p:cNvPr>
          <p:cNvSpPr txBox="1"/>
          <p:nvPr userDrawn="1"/>
        </p:nvSpPr>
        <p:spPr>
          <a:xfrm>
            <a:off x="0" y="5879507"/>
            <a:ext cx="1820254" cy="978493"/>
          </a:xfrm>
          <a:prstGeom prst="rect">
            <a:avLst/>
          </a:prstGeom>
          <a:noFill/>
        </p:spPr>
        <p:txBody>
          <a:bodyPr wrap="square" rtlCol="0">
            <a:spAutoFit/>
          </a:bodyPr>
          <a:lstStyle/>
          <a:p>
            <a:endParaRPr lang="en-GB" dirty="0"/>
          </a:p>
        </p:txBody>
      </p:sp>
      <p:sp>
        <p:nvSpPr>
          <p:cNvPr id="4" name="TextBox 3">
            <a:hlinkClick r:id="rId4"/>
            <a:extLst>
              <a:ext uri="{FF2B5EF4-FFF2-40B4-BE49-F238E27FC236}">
                <a16:creationId xmlns:a16="http://schemas.microsoft.com/office/drawing/2014/main" id="{B0A03980-A51F-4402-96E5-CB6381CB2AC4}"/>
              </a:ext>
            </a:extLst>
          </p:cNvPr>
          <p:cNvSpPr txBox="1"/>
          <p:nvPr userDrawn="1"/>
        </p:nvSpPr>
        <p:spPr>
          <a:xfrm>
            <a:off x="8161234" y="5862416"/>
            <a:ext cx="982766" cy="97849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extBox 2">
            <a:hlinkClick r:id="rId3"/>
            <a:extLst>
              <a:ext uri="{FF2B5EF4-FFF2-40B4-BE49-F238E27FC236}">
                <a16:creationId xmlns:a16="http://schemas.microsoft.com/office/drawing/2014/main" id="{2F7F1199-31B6-4CA6-AF39-732B4E293F27}"/>
              </a:ext>
            </a:extLst>
          </p:cNvPr>
          <p:cNvSpPr txBox="1"/>
          <p:nvPr userDrawn="1"/>
        </p:nvSpPr>
        <p:spPr>
          <a:xfrm>
            <a:off x="8323604" y="6665720"/>
            <a:ext cx="820396" cy="97849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
        <p:nvSpPr>
          <p:cNvPr id="4" name="TextBox 3">
            <a:hlinkClick r:id="rId3"/>
            <a:extLst>
              <a:ext uri="{FF2B5EF4-FFF2-40B4-BE49-F238E27FC236}">
                <a16:creationId xmlns:a16="http://schemas.microsoft.com/office/drawing/2014/main" id="{1F40DB7F-772B-4004-B49D-89E80205FFCC}"/>
              </a:ext>
            </a:extLst>
          </p:cNvPr>
          <p:cNvSpPr txBox="1"/>
          <p:nvPr userDrawn="1"/>
        </p:nvSpPr>
        <p:spPr>
          <a:xfrm>
            <a:off x="8323604" y="6665720"/>
            <a:ext cx="820396" cy="97849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a:hlinkClick r:id="rId3"/>
            <a:extLst>
              <a:ext uri="{FF2B5EF4-FFF2-40B4-BE49-F238E27FC236}">
                <a16:creationId xmlns:a16="http://schemas.microsoft.com/office/drawing/2014/main" id="{87D5D82C-DF07-4759-B171-E50F31E3590F}"/>
              </a:ext>
            </a:extLst>
          </p:cNvPr>
          <p:cNvSpPr txBox="1"/>
          <p:nvPr userDrawn="1"/>
        </p:nvSpPr>
        <p:spPr>
          <a:xfrm>
            <a:off x="8323604" y="6665720"/>
            <a:ext cx="820396" cy="97849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hlinkClick r:id="rId4"/>
            <a:extLst>
              <a:ext uri="{FF2B5EF4-FFF2-40B4-BE49-F238E27FC236}">
                <a16:creationId xmlns:a16="http://schemas.microsoft.com/office/drawing/2014/main" id="{C9589A27-D5F4-4699-9B0E-CCB3253DD5F5}"/>
              </a:ext>
            </a:extLst>
          </p:cNvPr>
          <p:cNvSpPr txBox="1"/>
          <p:nvPr userDrawn="1"/>
        </p:nvSpPr>
        <p:spPr>
          <a:xfrm>
            <a:off x="0" y="5879507"/>
            <a:ext cx="1519516" cy="978493"/>
          </a:xfrm>
          <a:prstGeom prst="rect">
            <a:avLst/>
          </a:prstGeom>
          <a:noFill/>
        </p:spPr>
        <p:txBody>
          <a:bodyPr wrap="square" rtlCol="0">
            <a:spAutoFit/>
          </a:bodyPr>
          <a:lstStyle/>
          <a:p>
            <a:endParaRPr lang="en-GB" dirty="0"/>
          </a:p>
        </p:txBody>
      </p:sp>
      <p:sp>
        <p:nvSpPr>
          <p:cNvPr id="5" name="TextBox 4">
            <a:hlinkClick r:id="rId4"/>
            <a:extLst>
              <a:ext uri="{FF2B5EF4-FFF2-40B4-BE49-F238E27FC236}">
                <a16:creationId xmlns:a16="http://schemas.microsoft.com/office/drawing/2014/main" id="{8941EC32-78C5-48E6-A41C-BB54FBEF4F15}"/>
              </a:ext>
            </a:extLst>
          </p:cNvPr>
          <p:cNvSpPr txBox="1"/>
          <p:nvPr userDrawn="1"/>
        </p:nvSpPr>
        <p:spPr>
          <a:xfrm>
            <a:off x="8323604" y="5862416"/>
            <a:ext cx="820396" cy="97849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tiff"/><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9.png"/><Relationship Id="rId7" Type="http://schemas.openxmlformats.org/officeDocument/2006/relationships/hyperlink" Target="https://creativecommons.org/licenses/by/2.0/" TargetMode="External"/><Relationship Id="rId12"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www.flickr.com/photos/posk/" TargetMode="External"/><Relationship Id="rId11" Type="http://schemas.openxmlformats.org/officeDocument/2006/relationships/hyperlink" Target="https://creativecommons.org/publicdomain/zero/1.0/deed.en" TargetMode="External"/><Relationship Id="rId5" Type="http://schemas.openxmlformats.org/officeDocument/2006/relationships/hyperlink" Target="https://www.flickr.com/photos/posk/7876811322" TargetMode="External"/><Relationship Id="rId10" Type="http://schemas.openxmlformats.org/officeDocument/2006/relationships/hyperlink" Target="https://commons.wikimedia.org/wiki/User:Wmpearl" TargetMode="External"/><Relationship Id="rId4" Type="http://schemas.openxmlformats.org/officeDocument/2006/relationships/image" Target="../media/image27.jpeg"/><Relationship Id="rId9" Type="http://schemas.openxmlformats.org/officeDocument/2006/relationships/hyperlink" Target="https://commons.wikimedia.org/wiki/File:'Fish'_by_Constantin_Br%C3%A2ncusi,_Tate_Modern.JP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creativecommons.org/licenses/by/2.0/" TargetMode="External"/><Relationship Id="rId5" Type="http://schemas.openxmlformats.org/officeDocument/2006/relationships/hyperlink" Target="https://www.flickr.com/photos/posk/" TargetMode="External"/><Relationship Id="rId4" Type="http://schemas.openxmlformats.org/officeDocument/2006/relationships/hyperlink" Target="https://www.flickr.com/photos/posk/7876811322" TargetMode="Externa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88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ro-RO" sz="3200" dirty="0">
                <a:solidFill>
                  <a:schemeClr val="bg1"/>
                </a:solidFill>
              </a:rPr>
              <a:t>Colona Infinitului</a:t>
            </a:r>
          </a:p>
        </p:txBody>
      </p:sp>
      <p:grpSp>
        <p:nvGrpSpPr>
          <p:cNvPr id="10" name="Group 9">
            <a:extLst>
              <a:ext uri="{FF2B5EF4-FFF2-40B4-BE49-F238E27FC236}">
                <a16:creationId xmlns:a16="http://schemas.microsoft.com/office/drawing/2014/main" id="{046F36EB-C84F-4654-974E-B67D98F0E7B6}"/>
              </a:ext>
            </a:extLst>
          </p:cNvPr>
          <p:cNvGrpSpPr/>
          <p:nvPr/>
        </p:nvGrpSpPr>
        <p:grpSpPr>
          <a:xfrm>
            <a:off x="543945" y="1749814"/>
            <a:ext cx="7909153" cy="655440"/>
            <a:chOff x="543945" y="1749814"/>
            <a:chExt cx="7909153" cy="655440"/>
          </a:xfrm>
        </p:grpSpPr>
        <p:sp>
          <p:nvSpPr>
            <p:cNvPr id="6" name="Rectangle: Rounded Corners 5">
              <a:extLst>
                <a:ext uri="{FF2B5EF4-FFF2-40B4-BE49-F238E27FC236}">
                  <a16:creationId xmlns:a16="http://schemas.microsoft.com/office/drawing/2014/main" id="{27AB9C4D-AA85-42F1-932A-BBE135A75C75}"/>
                </a:ext>
              </a:extLst>
            </p:cNvPr>
            <p:cNvSpPr/>
            <p:nvPr/>
          </p:nvSpPr>
          <p:spPr>
            <a:xfrm>
              <a:off x="682739" y="1749814"/>
              <a:ext cx="7770359" cy="655440"/>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Coloana Infinitului sau Coloana fără sfârșit este o sculptură a artistului român Constantin Brâncuși.</a:t>
              </a:r>
            </a:p>
          </p:txBody>
        </p:sp>
        <p:sp>
          <p:nvSpPr>
            <p:cNvPr id="8" name="Oval 7">
              <a:extLst>
                <a:ext uri="{FF2B5EF4-FFF2-40B4-BE49-F238E27FC236}">
                  <a16:creationId xmlns:a16="http://schemas.microsoft.com/office/drawing/2014/main" id="{DB33243E-8EDB-4288-B0FB-2EFA28F643D3}"/>
                </a:ext>
              </a:extLst>
            </p:cNvPr>
            <p:cNvSpPr/>
            <p:nvPr/>
          </p:nvSpPr>
          <p:spPr>
            <a:xfrm>
              <a:off x="543945" y="1929960"/>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A27A472A-C5D2-4ECB-B936-B236EFD7BB43}"/>
              </a:ext>
            </a:extLst>
          </p:cNvPr>
          <p:cNvCxnSpPr>
            <a:cxnSpLocks/>
          </p:cNvCxnSpPr>
          <p:nvPr/>
        </p:nvCxnSpPr>
        <p:spPr>
          <a:xfrm>
            <a:off x="701703" y="2615161"/>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17B8680-84BE-45E1-84E3-3D3585CAF7DC}"/>
              </a:ext>
            </a:extLst>
          </p:cNvPr>
          <p:cNvGrpSpPr/>
          <p:nvPr/>
        </p:nvGrpSpPr>
        <p:grpSpPr>
          <a:xfrm>
            <a:off x="548026" y="2809491"/>
            <a:ext cx="7909153" cy="655440"/>
            <a:chOff x="548026" y="2809491"/>
            <a:chExt cx="7909153" cy="655440"/>
          </a:xfrm>
        </p:grpSpPr>
        <p:sp>
          <p:nvSpPr>
            <p:cNvPr id="13" name="Rectangle: Rounded Corners 12">
              <a:extLst>
                <a:ext uri="{FF2B5EF4-FFF2-40B4-BE49-F238E27FC236}">
                  <a16:creationId xmlns:a16="http://schemas.microsoft.com/office/drawing/2014/main" id="{9F8EF5C0-2EB2-4AB6-8136-C9A523E190A2}"/>
                </a:ext>
              </a:extLst>
            </p:cNvPr>
            <p:cNvSpPr/>
            <p:nvPr/>
          </p:nvSpPr>
          <p:spPr>
            <a:xfrm>
              <a:off x="686820" y="2809491"/>
              <a:ext cx="7770359" cy="655440"/>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Coloana este compusă din module suprapuse. Artistul denumea aceste module „mărgele”.</a:t>
              </a:r>
            </a:p>
          </p:txBody>
        </p:sp>
        <p:sp>
          <p:nvSpPr>
            <p:cNvPr id="17" name="Oval 16">
              <a:extLst>
                <a:ext uri="{FF2B5EF4-FFF2-40B4-BE49-F238E27FC236}">
                  <a16:creationId xmlns:a16="http://schemas.microsoft.com/office/drawing/2014/main" id="{44C713F4-2185-4473-9700-7FA627901F8D}"/>
                </a:ext>
              </a:extLst>
            </p:cNvPr>
            <p:cNvSpPr/>
            <p:nvPr/>
          </p:nvSpPr>
          <p:spPr>
            <a:xfrm>
              <a:off x="548026" y="2989637"/>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a:extLst>
              <a:ext uri="{FF2B5EF4-FFF2-40B4-BE49-F238E27FC236}">
                <a16:creationId xmlns:a16="http://schemas.microsoft.com/office/drawing/2014/main" id="{87A0B970-06F1-49CE-A0F6-0867208CCC49}"/>
              </a:ext>
            </a:extLst>
          </p:cNvPr>
          <p:cNvCxnSpPr>
            <a:cxnSpLocks/>
          </p:cNvCxnSpPr>
          <p:nvPr/>
        </p:nvCxnSpPr>
        <p:spPr>
          <a:xfrm>
            <a:off x="699495" y="3673458"/>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DF8576E-8621-4DA5-905F-A772083CCACD}"/>
              </a:ext>
            </a:extLst>
          </p:cNvPr>
          <p:cNvGrpSpPr/>
          <p:nvPr/>
        </p:nvGrpSpPr>
        <p:grpSpPr>
          <a:xfrm>
            <a:off x="548026" y="3877715"/>
            <a:ext cx="7909153" cy="655440"/>
            <a:chOff x="548026" y="3877715"/>
            <a:chExt cx="7909153" cy="655440"/>
          </a:xfrm>
        </p:grpSpPr>
        <p:sp>
          <p:nvSpPr>
            <p:cNvPr id="21" name="Rectangle: Rounded Corners 20">
              <a:extLst>
                <a:ext uri="{FF2B5EF4-FFF2-40B4-BE49-F238E27FC236}">
                  <a16:creationId xmlns:a16="http://schemas.microsoft.com/office/drawing/2014/main" id="{6FABD184-52D2-458A-B679-D967B349BF34}"/>
                </a:ext>
              </a:extLst>
            </p:cNvPr>
            <p:cNvSpPr/>
            <p:nvPr/>
          </p:nvSpPr>
          <p:spPr>
            <a:xfrm>
              <a:off x="686820" y="3877715"/>
              <a:ext cx="7770359" cy="655440"/>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Denumirea originală era Coloana recunoștinței fără sfârșit și a fost creată în cinstea soldaților români căzuți în Primul Război Mondial.</a:t>
              </a:r>
            </a:p>
          </p:txBody>
        </p:sp>
        <p:sp>
          <p:nvSpPr>
            <p:cNvPr id="22" name="Oval 21">
              <a:extLst>
                <a:ext uri="{FF2B5EF4-FFF2-40B4-BE49-F238E27FC236}">
                  <a16:creationId xmlns:a16="http://schemas.microsoft.com/office/drawing/2014/main" id="{62C0D432-07F1-4994-8D54-6977415A2402}"/>
                </a:ext>
              </a:extLst>
            </p:cNvPr>
            <p:cNvSpPr/>
            <p:nvPr/>
          </p:nvSpPr>
          <p:spPr>
            <a:xfrm>
              <a:off x="548026" y="4057861"/>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3" name="Straight Connector 22">
            <a:extLst>
              <a:ext uri="{FF2B5EF4-FFF2-40B4-BE49-F238E27FC236}">
                <a16:creationId xmlns:a16="http://schemas.microsoft.com/office/drawing/2014/main" id="{62D179E3-CA99-490E-873D-132C61B45A7D}"/>
              </a:ext>
            </a:extLst>
          </p:cNvPr>
          <p:cNvCxnSpPr>
            <a:cxnSpLocks/>
          </p:cNvCxnSpPr>
          <p:nvPr/>
        </p:nvCxnSpPr>
        <p:spPr>
          <a:xfrm>
            <a:off x="712505" y="4741683"/>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54FED76-AAA8-4D18-A8CF-4C151D2C1945}"/>
              </a:ext>
            </a:extLst>
          </p:cNvPr>
          <p:cNvGrpSpPr/>
          <p:nvPr/>
        </p:nvGrpSpPr>
        <p:grpSpPr>
          <a:xfrm>
            <a:off x="548026" y="4945938"/>
            <a:ext cx="7905072" cy="655440"/>
            <a:chOff x="548026" y="4945938"/>
            <a:chExt cx="7905072" cy="655440"/>
          </a:xfrm>
        </p:grpSpPr>
        <p:sp>
          <p:nvSpPr>
            <p:cNvPr id="24" name="Rectangle: Rounded Corners 23">
              <a:extLst>
                <a:ext uri="{FF2B5EF4-FFF2-40B4-BE49-F238E27FC236}">
                  <a16:creationId xmlns:a16="http://schemas.microsoft.com/office/drawing/2014/main" id="{23E19902-9DF7-4A25-A1AD-034ED7D0E132}"/>
                </a:ext>
              </a:extLst>
            </p:cNvPr>
            <p:cNvSpPr/>
            <p:nvPr/>
          </p:nvSpPr>
          <p:spPr>
            <a:xfrm>
              <a:off x="682739" y="4945938"/>
              <a:ext cx="7770359" cy="655440"/>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Coloana Infinitului  are o înălțime de 29,35 metri și este formată din 15 mărgele întregi și două jumătăți de mărgele la capete.</a:t>
              </a:r>
            </a:p>
          </p:txBody>
        </p:sp>
        <p:sp>
          <p:nvSpPr>
            <p:cNvPr id="25" name="Oval 24">
              <a:extLst>
                <a:ext uri="{FF2B5EF4-FFF2-40B4-BE49-F238E27FC236}">
                  <a16:creationId xmlns:a16="http://schemas.microsoft.com/office/drawing/2014/main" id="{28FF6897-CCAB-49A1-BE95-475128573912}"/>
                </a:ext>
              </a:extLst>
            </p:cNvPr>
            <p:cNvSpPr/>
            <p:nvPr/>
          </p:nvSpPr>
          <p:spPr>
            <a:xfrm>
              <a:off x="548026" y="5126084"/>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id="{49458503-FDEC-4843-9C31-C64606650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710"/>
          <a:stretch/>
        </p:blipFill>
        <p:spPr>
          <a:xfrm>
            <a:off x="6233748" y="135162"/>
            <a:ext cx="2469382" cy="6059522"/>
          </a:xfrm>
          <a:prstGeom prst="rect">
            <a:avLst/>
          </a:prstGeom>
        </p:spPr>
      </p:pic>
    </p:spTree>
    <p:extLst>
      <p:ext uri="{BB962C8B-B14F-4D97-AF65-F5344CB8AC3E}">
        <p14:creationId xmlns:p14="http://schemas.microsoft.com/office/powerpoint/2010/main" val="89925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it-IT" sz="3200" dirty="0">
                <a:solidFill>
                  <a:schemeClr val="bg1"/>
                </a:solidFill>
              </a:rPr>
              <a:t>Lucrări ale lui Constantin Brâncuși</a:t>
            </a:r>
          </a:p>
        </p:txBody>
      </p:sp>
      <p:sp>
        <p:nvSpPr>
          <p:cNvPr id="6" name="Rectangle: Rounded Corners 5">
            <a:extLst>
              <a:ext uri="{FF2B5EF4-FFF2-40B4-BE49-F238E27FC236}">
                <a16:creationId xmlns:a16="http://schemas.microsoft.com/office/drawing/2014/main" id="{27AB9C4D-AA85-42F1-932A-BBE135A75C75}"/>
              </a:ext>
            </a:extLst>
          </p:cNvPr>
          <p:cNvSpPr/>
          <p:nvPr/>
        </p:nvSpPr>
        <p:spPr>
          <a:xfrm>
            <a:off x="682739" y="1550306"/>
            <a:ext cx="7770359" cy="131046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Brâncuși a fost un sculptor care a creat imagini foarte simple. Sculpturile sale au fost realizate în principal din marmură, calcar, bronz și lemn.  Poți observa mai jos și alte lucrări importante ale artistului. </a:t>
            </a:r>
          </a:p>
        </p:txBody>
      </p:sp>
      <p:cxnSp>
        <p:nvCxnSpPr>
          <p:cNvPr id="19" name="Straight Connector 18">
            <a:extLst>
              <a:ext uri="{FF2B5EF4-FFF2-40B4-BE49-F238E27FC236}">
                <a16:creationId xmlns:a16="http://schemas.microsoft.com/office/drawing/2014/main" id="{87A0B970-06F1-49CE-A0F6-0867208CCC49}"/>
              </a:ext>
            </a:extLst>
          </p:cNvPr>
          <p:cNvCxnSpPr>
            <a:cxnSpLocks/>
          </p:cNvCxnSpPr>
          <p:nvPr/>
        </p:nvCxnSpPr>
        <p:spPr>
          <a:xfrm>
            <a:off x="697621" y="2997436"/>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pic>
        <p:nvPicPr>
          <p:cNvPr id="16" name="1" descr="A picture containing indoor&#10;&#10;Description automatically generated" hidden="1">
            <a:extLst>
              <a:ext uri="{FF2B5EF4-FFF2-40B4-BE49-F238E27FC236}">
                <a16:creationId xmlns:a16="http://schemas.microsoft.com/office/drawing/2014/main" id="{5C028554-C3B0-4009-8956-B3F001FE2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020" y="3262136"/>
            <a:ext cx="1517155" cy="2391674"/>
          </a:xfrm>
          <a:prstGeom prst="rect">
            <a:avLst/>
          </a:prstGeom>
        </p:spPr>
      </p:pic>
      <p:pic>
        <p:nvPicPr>
          <p:cNvPr id="30" name="2" hidden="1">
            <a:extLst>
              <a:ext uri="{FF2B5EF4-FFF2-40B4-BE49-F238E27FC236}">
                <a16:creationId xmlns:a16="http://schemas.microsoft.com/office/drawing/2014/main" id="{949849EC-DF53-4D0E-839D-08979C71B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826" y="3232509"/>
            <a:ext cx="867344" cy="2394285"/>
          </a:xfrm>
          <a:prstGeom prst="rect">
            <a:avLst/>
          </a:prstGeom>
        </p:spPr>
      </p:pic>
      <p:sp>
        <p:nvSpPr>
          <p:cNvPr id="54" name="1t" hidden="1">
            <a:extLst>
              <a:ext uri="{FF2B5EF4-FFF2-40B4-BE49-F238E27FC236}">
                <a16:creationId xmlns:a16="http://schemas.microsoft.com/office/drawing/2014/main" id="{B9F17BB8-D3F3-4EA8-AD2B-36BBAE648739}"/>
              </a:ext>
            </a:extLst>
          </p:cNvPr>
          <p:cNvSpPr/>
          <p:nvPr/>
        </p:nvSpPr>
        <p:spPr>
          <a:xfrm>
            <a:off x="1484641" y="5815959"/>
            <a:ext cx="1317912"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Sărutul</a:t>
            </a:r>
          </a:p>
        </p:txBody>
      </p:sp>
      <p:sp>
        <p:nvSpPr>
          <p:cNvPr id="55" name="2t" hidden="1">
            <a:extLst>
              <a:ext uri="{FF2B5EF4-FFF2-40B4-BE49-F238E27FC236}">
                <a16:creationId xmlns:a16="http://schemas.microsoft.com/office/drawing/2014/main" id="{70BEC726-A807-4262-A9E7-7351E77C7581}"/>
              </a:ext>
            </a:extLst>
          </p:cNvPr>
          <p:cNvSpPr/>
          <p:nvPr/>
        </p:nvSpPr>
        <p:spPr>
          <a:xfrm>
            <a:off x="5294188" y="5818390"/>
            <a:ext cx="2762619"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Domnișoara Pogany</a:t>
            </a:r>
          </a:p>
        </p:txBody>
      </p:sp>
      <p:cxnSp>
        <p:nvCxnSpPr>
          <p:cNvPr id="60" name="1con" hidden="1">
            <a:extLst>
              <a:ext uri="{FF2B5EF4-FFF2-40B4-BE49-F238E27FC236}">
                <a16:creationId xmlns:a16="http://schemas.microsoft.com/office/drawing/2014/main" id="{42D6BB5A-CFB7-4EB8-BB77-7DF1CCC7C935}"/>
              </a:ext>
            </a:extLst>
          </p:cNvPr>
          <p:cNvCxnSpPr>
            <a:cxnSpLocks/>
          </p:cNvCxnSpPr>
          <p:nvPr/>
        </p:nvCxnSpPr>
        <p:spPr>
          <a:xfrm>
            <a:off x="3416467" y="4650474"/>
            <a:ext cx="2302902" cy="0"/>
          </a:xfrm>
          <a:prstGeom prst="line">
            <a:avLst/>
          </a:prstGeom>
          <a:ln w="25400">
            <a:solidFill>
              <a:srgbClr val="689429"/>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1D4138E5-CFE1-4926-85E6-186493A2DBC5}"/>
              </a:ext>
            </a:extLst>
          </p:cNvPr>
          <p:cNvSpPr/>
          <p:nvPr/>
        </p:nvSpPr>
        <p:spPr>
          <a:xfrm>
            <a:off x="2878255" y="5235596"/>
            <a:ext cx="1630931" cy="566997"/>
          </a:xfrm>
          <a:prstGeom prst="roundRect">
            <a:avLst>
              <a:gd name="adj" fmla="val 0"/>
            </a:avLst>
          </a:prstGeom>
          <a:solidFill>
            <a:schemeClr val="bg1">
              <a:alpha val="75000"/>
            </a:schemeClr>
          </a:solidFill>
          <a:ln w="254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Poarta Sărutului</a:t>
            </a:r>
          </a:p>
        </p:txBody>
      </p:sp>
      <p:sp>
        <p:nvSpPr>
          <p:cNvPr id="92" name="Rectangle: Rounded Corners 91">
            <a:extLst>
              <a:ext uri="{FF2B5EF4-FFF2-40B4-BE49-F238E27FC236}">
                <a16:creationId xmlns:a16="http://schemas.microsoft.com/office/drawing/2014/main" id="{07E3916C-7D34-4481-9BC5-6917B4C9EFAB}"/>
              </a:ext>
            </a:extLst>
          </p:cNvPr>
          <p:cNvSpPr/>
          <p:nvPr/>
        </p:nvSpPr>
        <p:spPr>
          <a:xfrm>
            <a:off x="2878255" y="3620590"/>
            <a:ext cx="1630931" cy="490601"/>
          </a:xfrm>
          <a:prstGeom prst="roundRect">
            <a:avLst>
              <a:gd name="adj" fmla="val 0"/>
            </a:avLst>
          </a:prstGeom>
          <a:solidFill>
            <a:schemeClr val="bg1">
              <a:alpha val="75000"/>
            </a:schemeClr>
          </a:solidFill>
          <a:ln w="254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Masa Tăcerii</a:t>
            </a:r>
          </a:p>
        </p:txBody>
      </p:sp>
      <p:grpSp>
        <p:nvGrpSpPr>
          <p:cNvPr id="113" name="Group 112">
            <a:extLst>
              <a:ext uri="{FF2B5EF4-FFF2-40B4-BE49-F238E27FC236}">
                <a16:creationId xmlns:a16="http://schemas.microsoft.com/office/drawing/2014/main" id="{1BD664ED-69E1-440A-91FF-985B423F0B70}"/>
              </a:ext>
            </a:extLst>
          </p:cNvPr>
          <p:cNvGrpSpPr/>
          <p:nvPr/>
        </p:nvGrpSpPr>
        <p:grpSpPr>
          <a:xfrm>
            <a:off x="651432" y="3127892"/>
            <a:ext cx="2333370" cy="1476000"/>
            <a:chOff x="651432" y="3127892"/>
            <a:chExt cx="2333370" cy="1476000"/>
          </a:xfrm>
        </p:grpSpPr>
        <p:pic>
          <p:nvPicPr>
            <p:cNvPr id="81" name="Picture 80" descr="A picture containing outdoor, clouds, day&#10;&#10;Description automatically generated">
              <a:extLst>
                <a:ext uri="{FF2B5EF4-FFF2-40B4-BE49-F238E27FC236}">
                  <a16:creationId xmlns:a16="http://schemas.microsoft.com/office/drawing/2014/main" id="{2BDDDB9F-00DC-4AE3-B4DA-1EE1DA5F39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92"/>
            <a:stretch/>
          </p:blipFill>
          <p:spPr>
            <a:xfrm>
              <a:off x="651432" y="3127892"/>
              <a:ext cx="2333370" cy="1475999"/>
            </a:xfrm>
            <a:prstGeom prst="snip2SameRect">
              <a:avLst>
                <a:gd name="adj1" fmla="val 7132"/>
                <a:gd name="adj2" fmla="val 0"/>
              </a:avLst>
            </a:prstGeom>
          </p:spPr>
        </p:pic>
        <p:pic>
          <p:nvPicPr>
            <p:cNvPr id="97" name="Picture 96" descr="A picture containing text, plant&#10;&#10;Description automatically generated">
              <a:extLst>
                <a:ext uri="{FF2B5EF4-FFF2-40B4-BE49-F238E27FC236}">
                  <a16:creationId xmlns:a16="http://schemas.microsoft.com/office/drawing/2014/main" id="{556A3146-4103-4D36-A6D1-5382F59D4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2" y="3832976"/>
              <a:ext cx="2333370" cy="770916"/>
            </a:xfrm>
            <a:prstGeom prst="rect">
              <a:avLst/>
            </a:prstGeom>
          </p:spPr>
        </p:pic>
        <p:pic>
          <p:nvPicPr>
            <p:cNvPr id="100" name="Picture 99" descr="A row of toilets&#10;&#10;Description automatically generated with low confidence">
              <a:extLst>
                <a:ext uri="{FF2B5EF4-FFF2-40B4-BE49-F238E27FC236}">
                  <a16:creationId xmlns:a16="http://schemas.microsoft.com/office/drawing/2014/main" id="{2C0071E5-F34D-4CF6-8E44-9D37E96BF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234" y="4128283"/>
              <a:ext cx="1587683" cy="425873"/>
            </a:xfrm>
            <a:prstGeom prst="rect">
              <a:avLst/>
            </a:prstGeom>
          </p:spPr>
        </p:pic>
      </p:grpSp>
      <p:grpSp>
        <p:nvGrpSpPr>
          <p:cNvPr id="114" name="Group 113">
            <a:extLst>
              <a:ext uri="{FF2B5EF4-FFF2-40B4-BE49-F238E27FC236}">
                <a16:creationId xmlns:a16="http://schemas.microsoft.com/office/drawing/2014/main" id="{545091C2-0807-4B58-8E45-BA76D363EFBE}"/>
              </a:ext>
            </a:extLst>
          </p:cNvPr>
          <p:cNvGrpSpPr/>
          <p:nvPr/>
        </p:nvGrpSpPr>
        <p:grpSpPr>
          <a:xfrm>
            <a:off x="651432" y="4742895"/>
            <a:ext cx="2333455" cy="1475999"/>
            <a:chOff x="651432" y="4742895"/>
            <a:chExt cx="2333455" cy="1475999"/>
          </a:xfrm>
        </p:grpSpPr>
        <p:pic>
          <p:nvPicPr>
            <p:cNvPr id="90" name="Picture 89" descr="A picture containing outdoor, clouds, day&#10;&#10;Description automatically generated">
              <a:extLst>
                <a:ext uri="{FF2B5EF4-FFF2-40B4-BE49-F238E27FC236}">
                  <a16:creationId xmlns:a16="http://schemas.microsoft.com/office/drawing/2014/main" id="{9EE2A507-A543-4078-A54C-8AE31F809D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92"/>
            <a:stretch/>
          </p:blipFill>
          <p:spPr>
            <a:xfrm>
              <a:off x="651517" y="4742895"/>
              <a:ext cx="2333370" cy="1475999"/>
            </a:xfrm>
            <a:prstGeom prst="snip2SameRect">
              <a:avLst>
                <a:gd name="adj1" fmla="val 7132"/>
                <a:gd name="adj2" fmla="val 0"/>
              </a:avLst>
            </a:prstGeom>
          </p:spPr>
        </p:pic>
        <p:pic>
          <p:nvPicPr>
            <p:cNvPr id="98" name="Picture 97">
              <a:extLst>
                <a:ext uri="{FF2B5EF4-FFF2-40B4-BE49-F238E27FC236}">
                  <a16:creationId xmlns:a16="http://schemas.microsoft.com/office/drawing/2014/main" id="{85CD0CF2-2313-4B96-9B7A-F3A5CF2C5D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632"/>
            <a:stretch/>
          </p:blipFill>
          <p:spPr>
            <a:xfrm>
              <a:off x="651432" y="5592005"/>
              <a:ext cx="2333370" cy="626888"/>
            </a:xfrm>
            <a:prstGeom prst="rect">
              <a:avLst/>
            </a:prstGeom>
          </p:spPr>
        </p:pic>
        <p:pic>
          <p:nvPicPr>
            <p:cNvPr id="102" name="Picture 101" descr="A picture containing diagram&#10;&#10;Description automatically generated">
              <a:extLst>
                <a:ext uri="{FF2B5EF4-FFF2-40B4-BE49-F238E27FC236}">
                  <a16:creationId xmlns:a16="http://schemas.microsoft.com/office/drawing/2014/main" id="{E6911BD1-01D6-44B7-863D-4DDDA7A615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701"/>
            <a:stretch/>
          </p:blipFill>
          <p:spPr>
            <a:xfrm>
              <a:off x="1055234" y="5121596"/>
              <a:ext cx="1489597" cy="1097298"/>
            </a:xfrm>
            <a:prstGeom prst="rect">
              <a:avLst/>
            </a:prstGeom>
          </p:spPr>
        </p:pic>
      </p:grpSp>
      <p:sp>
        <p:nvSpPr>
          <p:cNvPr id="94" name="Rectangle: Rounded Corners 93">
            <a:extLst>
              <a:ext uri="{FF2B5EF4-FFF2-40B4-BE49-F238E27FC236}">
                <a16:creationId xmlns:a16="http://schemas.microsoft.com/office/drawing/2014/main" id="{30EF83E3-2454-4691-A741-802F80355A79}"/>
              </a:ext>
            </a:extLst>
          </p:cNvPr>
          <p:cNvSpPr/>
          <p:nvPr/>
        </p:nvSpPr>
        <p:spPr>
          <a:xfrm>
            <a:off x="6861637" y="3620590"/>
            <a:ext cx="1630931" cy="629607"/>
          </a:xfrm>
          <a:prstGeom prst="roundRect">
            <a:avLst>
              <a:gd name="adj" fmla="val 0"/>
            </a:avLst>
          </a:prstGeom>
          <a:solidFill>
            <a:schemeClr val="bg1">
              <a:alpha val="75000"/>
            </a:schemeClr>
          </a:solidFill>
          <a:ln w="254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Domnișoara Pogany</a:t>
            </a:r>
          </a:p>
        </p:txBody>
      </p:sp>
      <p:sp>
        <p:nvSpPr>
          <p:cNvPr id="95" name="Rectangle: Rounded Corners 94">
            <a:extLst>
              <a:ext uri="{FF2B5EF4-FFF2-40B4-BE49-F238E27FC236}">
                <a16:creationId xmlns:a16="http://schemas.microsoft.com/office/drawing/2014/main" id="{502D055A-CF8A-4C4D-A2A3-4434D6B7FEFB}"/>
              </a:ext>
            </a:extLst>
          </p:cNvPr>
          <p:cNvSpPr/>
          <p:nvPr/>
        </p:nvSpPr>
        <p:spPr>
          <a:xfrm>
            <a:off x="6859751" y="5274842"/>
            <a:ext cx="1630931" cy="490601"/>
          </a:xfrm>
          <a:prstGeom prst="roundRect">
            <a:avLst>
              <a:gd name="adj" fmla="val 0"/>
            </a:avLst>
          </a:prstGeom>
          <a:solidFill>
            <a:schemeClr val="bg1">
              <a:alpha val="75000"/>
            </a:schemeClr>
          </a:solidFill>
          <a:ln w="254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Sărutul</a:t>
            </a:r>
          </a:p>
        </p:txBody>
      </p:sp>
      <p:grpSp>
        <p:nvGrpSpPr>
          <p:cNvPr id="112" name="Group 111">
            <a:extLst>
              <a:ext uri="{FF2B5EF4-FFF2-40B4-BE49-F238E27FC236}">
                <a16:creationId xmlns:a16="http://schemas.microsoft.com/office/drawing/2014/main" id="{30907061-7D36-4B5D-B3D1-585563FD2808}"/>
              </a:ext>
            </a:extLst>
          </p:cNvPr>
          <p:cNvGrpSpPr/>
          <p:nvPr/>
        </p:nvGrpSpPr>
        <p:grpSpPr>
          <a:xfrm>
            <a:off x="4668134" y="3127892"/>
            <a:ext cx="2333370" cy="1475999"/>
            <a:chOff x="4668134" y="3127892"/>
            <a:chExt cx="2333370" cy="1475999"/>
          </a:xfrm>
        </p:grpSpPr>
        <p:pic>
          <p:nvPicPr>
            <p:cNvPr id="91" name="Picture 90" descr="A picture containing outdoor, clouds, day&#10;&#10;Description automatically generated">
              <a:extLst>
                <a:ext uri="{FF2B5EF4-FFF2-40B4-BE49-F238E27FC236}">
                  <a16:creationId xmlns:a16="http://schemas.microsoft.com/office/drawing/2014/main" id="{04C5375E-8038-4169-BD1E-219947EBD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92"/>
            <a:stretch/>
          </p:blipFill>
          <p:spPr>
            <a:xfrm>
              <a:off x="4668134" y="3127892"/>
              <a:ext cx="2333370" cy="1475999"/>
            </a:xfrm>
            <a:prstGeom prst="snip2SameRect">
              <a:avLst>
                <a:gd name="adj1" fmla="val 7132"/>
                <a:gd name="adj2" fmla="val 0"/>
              </a:avLst>
            </a:prstGeom>
          </p:spPr>
        </p:pic>
        <p:pic>
          <p:nvPicPr>
            <p:cNvPr id="104" name="Picture 103">
              <a:extLst>
                <a:ext uri="{FF2B5EF4-FFF2-40B4-BE49-F238E27FC236}">
                  <a16:creationId xmlns:a16="http://schemas.microsoft.com/office/drawing/2014/main" id="{E7A3D262-ACF4-47C7-9988-4B97732262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1775"/>
            <a:stretch/>
          </p:blipFill>
          <p:spPr>
            <a:xfrm>
              <a:off x="5587594" y="3238400"/>
              <a:ext cx="632348" cy="1365491"/>
            </a:xfrm>
            <a:prstGeom prst="rect">
              <a:avLst/>
            </a:prstGeom>
          </p:spPr>
        </p:pic>
      </p:grpSp>
      <p:grpSp>
        <p:nvGrpSpPr>
          <p:cNvPr id="111" name="Group 110">
            <a:extLst>
              <a:ext uri="{FF2B5EF4-FFF2-40B4-BE49-F238E27FC236}">
                <a16:creationId xmlns:a16="http://schemas.microsoft.com/office/drawing/2014/main" id="{8E15CC4C-4210-4CAE-A52E-8663AD77AE33}"/>
              </a:ext>
            </a:extLst>
          </p:cNvPr>
          <p:cNvGrpSpPr/>
          <p:nvPr/>
        </p:nvGrpSpPr>
        <p:grpSpPr>
          <a:xfrm>
            <a:off x="4668134" y="4742894"/>
            <a:ext cx="2333370" cy="1475999"/>
            <a:chOff x="4668134" y="4742894"/>
            <a:chExt cx="2333370" cy="1475999"/>
          </a:xfrm>
        </p:grpSpPr>
        <p:pic>
          <p:nvPicPr>
            <p:cNvPr id="89" name="Picture 88" descr="A picture containing outdoor, clouds, day&#10;&#10;Description automatically generated">
              <a:extLst>
                <a:ext uri="{FF2B5EF4-FFF2-40B4-BE49-F238E27FC236}">
                  <a16:creationId xmlns:a16="http://schemas.microsoft.com/office/drawing/2014/main" id="{19C44568-E83D-4CF9-96DD-EDDA85B7E9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92"/>
            <a:stretch/>
          </p:blipFill>
          <p:spPr>
            <a:xfrm>
              <a:off x="4668134" y="4742894"/>
              <a:ext cx="2333370" cy="1475999"/>
            </a:xfrm>
            <a:prstGeom prst="snip2SameRect">
              <a:avLst>
                <a:gd name="adj1" fmla="val 7132"/>
                <a:gd name="adj2" fmla="val 0"/>
              </a:avLst>
            </a:prstGeom>
          </p:spPr>
        </p:pic>
        <p:pic>
          <p:nvPicPr>
            <p:cNvPr id="106" name="Picture 105" descr="A picture containing indoor&#10;&#10;Description automatically generated">
              <a:extLst>
                <a:ext uri="{FF2B5EF4-FFF2-40B4-BE49-F238E27FC236}">
                  <a16:creationId xmlns:a16="http://schemas.microsoft.com/office/drawing/2014/main" id="{EE9AB14D-89BF-4366-9728-9B6F194451A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5227"/>
            <a:stretch/>
          </p:blipFill>
          <p:spPr>
            <a:xfrm>
              <a:off x="5418543" y="4922007"/>
              <a:ext cx="970449" cy="1296886"/>
            </a:xfrm>
            <a:prstGeom prst="rect">
              <a:avLst/>
            </a:prstGeom>
          </p:spPr>
        </p:pic>
      </p:grpSp>
    </p:spTree>
    <p:extLst>
      <p:ext uri="{BB962C8B-B14F-4D97-AF65-F5344CB8AC3E}">
        <p14:creationId xmlns:p14="http://schemas.microsoft.com/office/powerpoint/2010/main" val="226353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fade">
                                      <p:cBhvr>
                                        <p:cTn id="25" dur="1000"/>
                                        <p:tgtEl>
                                          <p:spTgt spid="114"/>
                                        </p:tgtEl>
                                      </p:cBhvr>
                                    </p:animEffect>
                                    <p:anim calcmode="lin" valueType="num">
                                      <p:cBhvr>
                                        <p:cTn id="26" dur="1000" fill="hold"/>
                                        <p:tgtEl>
                                          <p:spTgt spid="114"/>
                                        </p:tgtEl>
                                        <p:attrNameLst>
                                          <p:attrName>ppt_x</p:attrName>
                                        </p:attrNameLst>
                                      </p:cBhvr>
                                      <p:tavLst>
                                        <p:tav tm="0">
                                          <p:val>
                                            <p:strVal val="#ppt_x"/>
                                          </p:val>
                                        </p:tav>
                                        <p:tav tm="100000">
                                          <p:val>
                                            <p:strVal val="#ppt_x"/>
                                          </p:val>
                                        </p:tav>
                                      </p:tavLst>
                                    </p:anim>
                                    <p:anim calcmode="lin" valueType="num">
                                      <p:cBhvr>
                                        <p:cTn id="27" dur="1000" fill="hold"/>
                                        <p:tgtEl>
                                          <p:spTgt spid="1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1000"/>
                                        <p:tgtEl>
                                          <p:spTgt spid="112"/>
                                        </p:tgtEl>
                                      </p:cBhvr>
                                    </p:animEffect>
                                    <p:anim calcmode="lin" valueType="num">
                                      <p:cBhvr>
                                        <p:cTn id="37" dur="1000" fill="hold"/>
                                        <p:tgtEl>
                                          <p:spTgt spid="112"/>
                                        </p:tgtEl>
                                        <p:attrNameLst>
                                          <p:attrName>ppt_x</p:attrName>
                                        </p:attrNameLst>
                                      </p:cBhvr>
                                      <p:tavLst>
                                        <p:tav tm="0">
                                          <p:val>
                                            <p:strVal val="#ppt_x"/>
                                          </p:val>
                                        </p:tav>
                                        <p:tav tm="100000">
                                          <p:val>
                                            <p:strVal val="#ppt_x"/>
                                          </p:val>
                                        </p:tav>
                                      </p:tavLst>
                                    </p:anim>
                                    <p:anim calcmode="lin" valueType="num">
                                      <p:cBhvr>
                                        <p:cTn id="38" dur="1000" fill="hold"/>
                                        <p:tgtEl>
                                          <p:spTgt spid="11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fade">
                                      <p:cBhvr>
                                        <p:cTn id="47" dur="1000"/>
                                        <p:tgtEl>
                                          <p:spTgt spid="111"/>
                                        </p:tgtEl>
                                      </p:cBhvr>
                                    </p:animEffect>
                                    <p:anim calcmode="lin" valueType="num">
                                      <p:cBhvr>
                                        <p:cTn id="48" dur="1000" fill="hold"/>
                                        <p:tgtEl>
                                          <p:spTgt spid="111"/>
                                        </p:tgtEl>
                                        <p:attrNameLst>
                                          <p:attrName>ppt_x</p:attrName>
                                        </p:attrNameLst>
                                      </p:cBhvr>
                                      <p:tavLst>
                                        <p:tav tm="0">
                                          <p:val>
                                            <p:strVal val="#ppt_x"/>
                                          </p:val>
                                        </p:tav>
                                        <p:tav tm="100000">
                                          <p:val>
                                            <p:strVal val="#ppt_x"/>
                                          </p:val>
                                        </p:tav>
                                      </p:tavLst>
                                    </p:anim>
                                    <p:anim calcmode="lin" valueType="num">
                                      <p:cBhvr>
                                        <p:cTn id="49" dur="1000" fill="hold"/>
                                        <p:tgtEl>
                                          <p:spTgt spid="111"/>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3" grpId="0" animBg="1"/>
      <p:bldP spid="92" grpId="0" animBg="1"/>
      <p:bldP spid="94" grpId="0" animBg="1"/>
      <p:bldP spid="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it-IT" sz="3000" dirty="0">
                <a:solidFill>
                  <a:schemeClr val="bg1"/>
                </a:solidFill>
              </a:rPr>
              <a:t>Păsările lui Brâncuși</a:t>
            </a:r>
          </a:p>
        </p:txBody>
      </p:sp>
      <p:pic>
        <p:nvPicPr>
          <p:cNvPr id="16" name="1" descr="A picture containing indoor&#10;&#10;Description automatically generated" hidden="1">
            <a:extLst>
              <a:ext uri="{FF2B5EF4-FFF2-40B4-BE49-F238E27FC236}">
                <a16:creationId xmlns:a16="http://schemas.microsoft.com/office/drawing/2014/main" id="{5C028554-C3B0-4009-8956-B3F001FE2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020" y="3262136"/>
            <a:ext cx="1517155" cy="2391674"/>
          </a:xfrm>
          <a:prstGeom prst="rect">
            <a:avLst/>
          </a:prstGeom>
        </p:spPr>
      </p:pic>
      <p:pic>
        <p:nvPicPr>
          <p:cNvPr id="30" name="2" hidden="1">
            <a:extLst>
              <a:ext uri="{FF2B5EF4-FFF2-40B4-BE49-F238E27FC236}">
                <a16:creationId xmlns:a16="http://schemas.microsoft.com/office/drawing/2014/main" id="{949849EC-DF53-4D0E-839D-08979C71B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826" y="3232509"/>
            <a:ext cx="867344" cy="2394285"/>
          </a:xfrm>
          <a:prstGeom prst="rect">
            <a:avLst/>
          </a:prstGeom>
        </p:spPr>
      </p:pic>
      <p:sp>
        <p:nvSpPr>
          <p:cNvPr id="54" name="1t" hidden="1">
            <a:extLst>
              <a:ext uri="{FF2B5EF4-FFF2-40B4-BE49-F238E27FC236}">
                <a16:creationId xmlns:a16="http://schemas.microsoft.com/office/drawing/2014/main" id="{B9F17BB8-D3F3-4EA8-AD2B-36BBAE648739}"/>
              </a:ext>
            </a:extLst>
          </p:cNvPr>
          <p:cNvSpPr/>
          <p:nvPr/>
        </p:nvSpPr>
        <p:spPr>
          <a:xfrm>
            <a:off x="1484641" y="5815959"/>
            <a:ext cx="1317912"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Sărutul</a:t>
            </a:r>
          </a:p>
        </p:txBody>
      </p:sp>
      <p:sp>
        <p:nvSpPr>
          <p:cNvPr id="55" name="2t" hidden="1">
            <a:extLst>
              <a:ext uri="{FF2B5EF4-FFF2-40B4-BE49-F238E27FC236}">
                <a16:creationId xmlns:a16="http://schemas.microsoft.com/office/drawing/2014/main" id="{70BEC726-A807-4262-A9E7-7351E77C7581}"/>
              </a:ext>
            </a:extLst>
          </p:cNvPr>
          <p:cNvSpPr/>
          <p:nvPr/>
        </p:nvSpPr>
        <p:spPr>
          <a:xfrm>
            <a:off x="5294188" y="5818390"/>
            <a:ext cx="2762619"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Domnișoara Pogany</a:t>
            </a:r>
          </a:p>
        </p:txBody>
      </p:sp>
      <p:cxnSp>
        <p:nvCxnSpPr>
          <p:cNvPr id="60" name="1con" hidden="1">
            <a:extLst>
              <a:ext uri="{FF2B5EF4-FFF2-40B4-BE49-F238E27FC236}">
                <a16:creationId xmlns:a16="http://schemas.microsoft.com/office/drawing/2014/main" id="{42D6BB5A-CFB7-4EB8-BB77-7DF1CCC7C935}"/>
              </a:ext>
            </a:extLst>
          </p:cNvPr>
          <p:cNvCxnSpPr>
            <a:cxnSpLocks/>
          </p:cNvCxnSpPr>
          <p:nvPr/>
        </p:nvCxnSpPr>
        <p:spPr>
          <a:xfrm>
            <a:off x="3416467" y="4650474"/>
            <a:ext cx="2302902" cy="0"/>
          </a:xfrm>
          <a:prstGeom prst="line">
            <a:avLst/>
          </a:prstGeom>
          <a:ln w="25400">
            <a:solidFill>
              <a:srgbClr val="689429"/>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253855D-8F63-4A29-BB05-85FADDECEE8D}"/>
              </a:ext>
            </a:extLst>
          </p:cNvPr>
          <p:cNvGrpSpPr/>
          <p:nvPr/>
        </p:nvGrpSpPr>
        <p:grpSpPr>
          <a:xfrm>
            <a:off x="543945" y="1630172"/>
            <a:ext cx="7909153" cy="950657"/>
            <a:chOff x="543945" y="1630172"/>
            <a:chExt cx="7909153" cy="950657"/>
          </a:xfrm>
        </p:grpSpPr>
        <p:sp>
          <p:nvSpPr>
            <p:cNvPr id="18" name="Rectangle: Rounded Corners 17">
              <a:extLst>
                <a:ext uri="{FF2B5EF4-FFF2-40B4-BE49-F238E27FC236}">
                  <a16:creationId xmlns:a16="http://schemas.microsoft.com/office/drawing/2014/main" id="{61F7E4A8-5140-4C17-A4D4-35B96F1E476E}"/>
                </a:ext>
              </a:extLst>
            </p:cNvPr>
            <p:cNvSpPr/>
            <p:nvPr/>
          </p:nvSpPr>
          <p:spPr>
            <a:xfrm>
              <a:off x="682739" y="1630172"/>
              <a:ext cx="7770359" cy="95065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Analizează operele de artă ale lui Constantin Brâncuși prezentate mai jos și încearcă să ghicești denumirea acestora sau ce anume a vrut să ilustreze artistul.</a:t>
              </a:r>
            </a:p>
          </p:txBody>
        </p:sp>
        <p:sp>
          <p:nvSpPr>
            <p:cNvPr id="20" name="Oval 19">
              <a:extLst>
                <a:ext uri="{FF2B5EF4-FFF2-40B4-BE49-F238E27FC236}">
                  <a16:creationId xmlns:a16="http://schemas.microsoft.com/office/drawing/2014/main" id="{DB1A17EF-5944-4226-9D82-6DA3A7C09C51}"/>
                </a:ext>
              </a:extLst>
            </p:cNvPr>
            <p:cNvSpPr/>
            <p:nvPr/>
          </p:nvSpPr>
          <p:spPr>
            <a:xfrm>
              <a:off x="543945" y="1957926"/>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a:extLst>
              <a:ext uri="{FF2B5EF4-FFF2-40B4-BE49-F238E27FC236}">
                <a16:creationId xmlns:a16="http://schemas.microsoft.com/office/drawing/2014/main" id="{D6A5AAE2-3D37-4C37-8921-487129D1D66C}"/>
              </a:ext>
            </a:extLst>
          </p:cNvPr>
          <p:cNvCxnSpPr>
            <a:cxnSpLocks/>
          </p:cNvCxnSpPr>
          <p:nvPr/>
        </p:nvCxnSpPr>
        <p:spPr>
          <a:xfrm>
            <a:off x="841952" y="4086368"/>
            <a:ext cx="7451932" cy="12817"/>
          </a:xfrm>
          <a:prstGeom prst="line">
            <a:avLst/>
          </a:prstGeom>
          <a:ln w="25400" cap="rnd">
            <a:solidFill>
              <a:srgbClr val="689429">
                <a:alpha val="75000"/>
              </a:srgbClr>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FB27C56-860C-490B-8BC0-EF61F33CEA98}"/>
              </a:ext>
            </a:extLst>
          </p:cNvPr>
          <p:cNvGrpSpPr/>
          <p:nvPr/>
        </p:nvGrpSpPr>
        <p:grpSpPr>
          <a:xfrm>
            <a:off x="1417677" y="2780275"/>
            <a:ext cx="1855362" cy="2877111"/>
            <a:chOff x="1417677" y="2780275"/>
            <a:chExt cx="1855362" cy="2877111"/>
          </a:xfrm>
        </p:grpSpPr>
        <p:pic>
          <p:nvPicPr>
            <p:cNvPr id="3" name="Picture 2" descr="A picture containing wall, indoor&#10;&#10;Description automatically generated">
              <a:extLst>
                <a:ext uri="{FF2B5EF4-FFF2-40B4-BE49-F238E27FC236}">
                  <a16:creationId xmlns:a16="http://schemas.microsoft.com/office/drawing/2014/main" id="{EC64D9A5-6F16-4ED7-AEDB-CB8D05B118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677" y="2780275"/>
              <a:ext cx="1855362" cy="2612191"/>
            </a:xfrm>
            <a:prstGeom prst="rect">
              <a:avLst/>
            </a:prstGeom>
            <a:ln w="25400" cap="rnd">
              <a:solidFill>
                <a:srgbClr val="689429"/>
              </a:solidFill>
            </a:ln>
          </p:spPr>
        </p:pic>
        <p:sp>
          <p:nvSpPr>
            <p:cNvPr id="11" name="TextBox 10">
              <a:extLst>
                <a:ext uri="{FF2B5EF4-FFF2-40B4-BE49-F238E27FC236}">
                  <a16:creationId xmlns:a16="http://schemas.microsoft.com/office/drawing/2014/main" id="{474C302B-0A94-491E-8418-DCBFC2D143D8}"/>
                </a:ext>
              </a:extLst>
            </p:cNvPr>
            <p:cNvSpPr txBox="1"/>
            <p:nvPr/>
          </p:nvSpPr>
          <p:spPr>
            <a:xfrm>
              <a:off x="1417677" y="5441942"/>
              <a:ext cx="1855362" cy="215444"/>
            </a:xfrm>
            <a:prstGeom prst="rect">
              <a:avLst/>
            </a:prstGeom>
            <a:noFill/>
          </p:spPr>
          <p:txBody>
            <a:bodyPr wrap="square" rtlCol="0">
              <a:spAutoFit/>
            </a:bodyPr>
            <a:lstStyle/>
            <a:p>
              <a:pPr algn="ctr"/>
              <a:r>
                <a:rPr lang="ro-RO" sz="800" dirty="0">
                  <a:latin typeface="Tuffy" panose="020B0603060100000000" pitchFamily="34" charset="0"/>
                  <a:ea typeface="Tuffy" panose="020B0603060100000000" pitchFamily="34" charset="0"/>
                  <a:hlinkClick r:id="rId5"/>
                </a:rPr>
                <a:t>Poză</a:t>
              </a:r>
              <a:r>
                <a:rPr lang="en-GB" sz="800" dirty="0">
                  <a:latin typeface="Tuffy" panose="020B0603060100000000" pitchFamily="34" charset="0"/>
                  <a:ea typeface="Tuffy" panose="020B0603060100000000" pitchFamily="34" charset="0"/>
                </a:rPr>
                <a:t> de </a:t>
              </a:r>
              <a:r>
                <a:rPr lang="en-GB" sz="800" dirty="0">
                  <a:latin typeface="Tuffy" panose="020B0603060100000000" pitchFamily="34" charset="0"/>
                  <a:ea typeface="Tuffy" panose="020B0603060100000000" pitchFamily="34" charset="0"/>
                  <a:hlinkClick r:id="rId6"/>
                </a:rPr>
                <a:t>Art Poskanzer</a:t>
              </a:r>
              <a:r>
                <a:rPr lang="en-GB" sz="800" dirty="0">
                  <a:latin typeface="Tuffy" panose="020B0603060100000000" pitchFamily="34" charset="0"/>
                  <a:ea typeface="Tuffy" panose="020B0603060100000000" pitchFamily="34" charset="0"/>
                </a:rPr>
                <a:t> (</a:t>
              </a:r>
              <a:r>
                <a:rPr lang="en-GB" sz="800" dirty="0">
                  <a:latin typeface="Tuffy" panose="020B0603060100000000" pitchFamily="34" charset="0"/>
                  <a:ea typeface="Tuffy" panose="020B0603060100000000" pitchFamily="34" charset="0"/>
                  <a:hlinkClick r:id="rId7"/>
                </a:rPr>
                <a:t>CC BY 2.0</a:t>
              </a:r>
              <a:r>
                <a:rPr lang="en-GB" sz="800" dirty="0">
                  <a:latin typeface="Tuffy" panose="020B0603060100000000" pitchFamily="34" charset="0"/>
                  <a:ea typeface="Tuffy" panose="020B0603060100000000" pitchFamily="34" charset="0"/>
                </a:rPr>
                <a:t>) </a:t>
              </a:r>
            </a:p>
          </p:txBody>
        </p:sp>
      </p:grpSp>
      <p:grpSp>
        <p:nvGrpSpPr>
          <p:cNvPr id="8" name="Group 7">
            <a:extLst>
              <a:ext uri="{FF2B5EF4-FFF2-40B4-BE49-F238E27FC236}">
                <a16:creationId xmlns:a16="http://schemas.microsoft.com/office/drawing/2014/main" id="{59501D92-1E35-4372-8F19-29CD91E69AC7}"/>
              </a:ext>
            </a:extLst>
          </p:cNvPr>
          <p:cNvGrpSpPr/>
          <p:nvPr/>
        </p:nvGrpSpPr>
        <p:grpSpPr>
          <a:xfrm>
            <a:off x="3828243" y="2780273"/>
            <a:ext cx="1855362" cy="2877113"/>
            <a:chOff x="3828243" y="2780273"/>
            <a:chExt cx="1855362" cy="2877113"/>
          </a:xfrm>
        </p:grpSpPr>
        <p:pic>
          <p:nvPicPr>
            <p:cNvPr id="17" name="Picture 16">
              <a:extLst>
                <a:ext uri="{FF2B5EF4-FFF2-40B4-BE49-F238E27FC236}">
                  <a16:creationId xmlns:a16="http://schemas.microsoft.com/office/drawing/2014/main" id="{09EE5FE8-BCE6-405F-B202-50E1A9DD02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60586" y="2780273"/>
              <a:ext cx="1590677" cy="2612191"/>
            </a:xfrm>
            <a:prstGeom prst="rect">
              <a:avLst/>
            </a:prstGeom>
            <a:ln w="25400" cap="rnd">
              <a:solidFill>
                <a:srgbClr val="689429"/>
              </a:solidFill>
            </a:ln>
          </p:spPr>
        </p:pic>
        <p:sp>
          <p:nvSpPr>
            <p:cNvPr id="26" name="TextBox 25">
              <a:extLst>
                <a:ext uri="{FF2B5EF4-FFF2-40B4-BE49-F238E27FC236}">
                  <a16:creationId xmlns:a16="http://schemas.microsoft.com/office/drawing/2014/main" id="{59D75C13-BE8F-4CD7-A20A-9CDB2F9D80A4}"/>
                </a:ext>
              </a:extLst>
            </p:cNvPr>
            <p:cNvSpPr txBox="1"/>
            <p:nvPr/>
          </p:nvSpPr>
          <p:spPr>
            <a:xfrm>
              <a:off x="3828243" y="5441942"/>
              <a:ext cx="1855362" cy="215444"/>
            </a:xfrm>
            <a:prstGeom prst="rect">
              <a:avLst/>
            </a:prstGeom>
            <a:noFill/>
          </p:spPr>
          <p:txBody>
            <a:bodyPr wrap="square" rtlCol="0">
              <a:spAutoFit/>
            </a:bodyPr>
            <a:lstStyle/>
            <a:p>
              <a:pPr algn="ctr"/>
              <a:r>
                <a:rPr lang="ro-RO" sz="800" dirty="0">
                  <a:latin typeface="Tuffy" panose="020B0603060100000000" pitchFamily="34" charset="0"/>
                  <a:ea typeface="Tuffy" panose="020B0603060100000000" pitchFamily="34" charset="0"/>
                  <a:hlinkClick r:id="rId9"/>
                </a:rPr>
                <a:t>Poză</a:t>
              </a:r>
              <a:r>
                <a:rPr lang="en-GB" sz="800" dirty="0">
                  <a:latin typeface="Tuffy" panose="020B0603060100000000" pitchFamily="34" charset="0"/>
                  <a:ea typeface="Tuffy" panose="020B0603060100000000" pitchFamily="34" charset="0"/>
                </a:rPr>
                <a:t> de </a:t>
              </a:r>
              <a:r>
                <a:rPr lang="en-GB" sz="800" dirty="0" err="1">
                  <a:latin typeface="Tuffy" panose="020B0603060100000000" pitchFamily="34" charset="0"/>
                  <a:ea typeface="Tuffy" panose="020B0603060100000000" pitchFamily="34" charset="0"/>
                  <a:hlinkClick r:id="rId10"/>
                </a:rPr>
                <a:t>Wmpearl</a:t>
              </a:r>
              <a:r>
                <a:rPr lang="en-GB" sz="800" dirty="0">
                  <a:latin typeface="Tuffy" panose="020B0603060100000000" pitchFamily="34" charset="0"/>
                  <a:ea typeface="Tuffy" panose="020B0603060100000000" pitchFamily="34" charset="0"/>
                </a:rPr>
                <a:t> (</a:t>
              </a:r>
              <a:r>
                <a:rPr lang="en-GB" sz="800" dirty="0">
                  <a:latin typeface="Tuffy" panose="020B0603060100000000" pitchFamily="34" charset="0"/>
                  <a:ea typeface="Tuffy" panose="020B0603060100000000" pitchFamily="34" charset="0"/>
                  <a:hlinkClick r:id="rId11"/>
                </a:rPr>
                <a:t>CC0 1.0</a:t>
              </a:r>
              <a:r>
                <a:rPr lang="en-GB" sz="800" dirty="0">
                  <a:latin typeface="Tuffy" panose="020B0603060100000000" pitchFamily="34" charset="0"/>
                  <a:ea typeface="Tuffy" panose="020B0603060100000000" pitchFamily="34" charset="0"/>
                </a:rPr>
                <a:t>) </a:t>
              </a:r>
            </a:p>
          </p:txBody>
        </p:sp>
      </p:grpSp>
      <p:grpSp>
        <p:nvGrpSpPr>
          <p:cNvPr id="9" name="Group 8">
            <a:extLst>
              <a:ext uri="{FF2B5EF4-FFF2-40B4-BE49-F238E27FC236}">
                <a16:creationId xmlns:a16="http://schemas.microsoft.com/office/drawing/2014/main" id="{404C53A6-248A-4110-A2B3-A7FFC572353F}"/>
              </a:ext>
            </a:extLst>
          </p:cNvPr>
          <p:cNvGrpSpPr/>
          <p:nvPr/>
        </p:nvGrpSpPr>
        <p:grpSpPr>
          <a:xfrm>
            <a:off x="6082485" y="2780274"/>
            <a:ext cx="1855362" cy="2877112"/>
            <a:chOff x="6082485" y="2780274"/>
            <a:chExt cx="1855362" cy="2877112"/>
          </a:xfrm>
        </p:grpSpPr>
        <p:pic>
          <p:nvPicPr>
            <p:cNvPr id="21" name="Picture 20">
              <a:extLst>
                <a:ext uri="{FF2B5EF4-FFF2-40B4-BE49-F238E27FC236}">
                  <a16:creationId xmlns:a16="http://schemas.microsoft.com/office/drawing/2014/main" id="{C9DD4810-8BE0-49CD-AAEC-4B9C0A10DE3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803"/>
            <a:stretch/>
          </p:blipFill>
          <p:spPr>
            <a:xfrm>
              <a:off x="6238810" y="2780274"/>
              <a:ext cx="1542713" cy="2612191"/>
            </a:xfrm>
            <a:prstGeom prst="rect">
              <a:avLst/>
            </a:prstGeom>
            <a:ln w="25400" cap="rnd">
              <a:solidFill>
                <a:srgbClr val="689429"/>
              </a:solidFill>
            </a:ln>
          </p:spPr>
        </p:pic>
        <p:sp>
          <p:nvSpPr>
            <p:cNvPr id="27" name="TextBox 26">
              <a:extLst>
                <a:ext uri="{FF2B5EF4-FFF2-40B4-BE49-F238E27FC236}">
                  <a16:creationId xmlns:a16="http://schemas.microsoft.com/office/drawing/2014/main" id="{D2F0EF9A-3ED8-4FC6-A7F3-3E42A2188D70}"/>
                </a:ext>
              </a:extLst>
            </p:cNvPr>
            <p:cNvSpPr txBox="1"/>
            <p:nvPr/>
          </p:nvSpPr>
          <p:spPr>
            <a:xfrm>
              <a:off x="6082485" y="5441942"/>
              <a:ext cx="1855362" cy="215444"/>
            </a:xfrm>
            <a:prstGeom prst="rect">
              <a:avLst/>
            </a:prstGeom>
            <a:noFill/>
          </p:spPr>
          <p:txBody>
            <a:bodyPr wrap="square" rtlCol="0">
              <a:spAutoFit/>
            </a:bodyPr>
            <a:lstStyle/>
            <a:p>
              <a:pPr algn="ctr"/>
              <a:r>
                <a:rPr lang="ro-RO" sz="800" dirty="0">
                  <a:latin typeface="Tuffy" panose="020B0603060100000000" pitchFamily="34" charset="0"/>
                  <a:ea typeface="Tuffy" panose="020B0603060100000000" pitchFamily="34" charset="0"/>
                </a:rPr>
                <a:t>Poză</a:t>
              </a:r>
              <a:r>
                <a:rPr lang="en-GB" sz="800" dirty="0">
                  <a:latin typeface="Tuffy" panose="020B0603060100000000" pitchFamily="34" charset="0"/>
                  <a:ea typeface="Tuffy" panose="020B0603060100000000" pitchFamily="34" charset="0"/>
                </a:rPr>
                <a:t> de Art Poskanzer (CC BY 2.0) </a:t>
              </a:r>
            </a:p>
          </p:txBody>
        </p:sp>
      </p:grpSp>
      <p:sp>
        <p:nvSpPr>
          <p:cNvPr id="25" name="Rectangle: Rounded Corners 24">
            <a:extLst>
              <a:ext uri="{FF2B5EF4-FFF2-40B4-BE49-F238E27FC236}">
                <a16:creationId xmlns:a16="http://schemas.microsoft.com/office/drawing/2014/main" id="{ABB3D948-AD29-4979-A7B9-AF6F017F272D}"/>
              </a:ext>
            </a:extLst>
          </p:cNvPr>
          <p:cNvSpPr/>
          <p:nvPr/>
        </p:nvSpPr>
        <p:spPr>
          <a:xfrm>
            <a:off x="1417677" y="5779569"/>
            <a:ext cx="1855362" cy="490601"/>
          </a:xfrm>
          <a:prstGeom prst="roundRect">
            <a:avLst>
              <a:gd name="adj" fmla="val 0"/>
            </a:avLst>
          </a:prstGeom>
          <a:solidFill>
            <a:schemeClr val="bg1">
              <a:alpha val="75000"/>
            </a:schemeClr>
          </a:solidFill>
          <a:ln w="381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Pasăre în spațiu</a:t>
            </a:r>
          </a:p>
        </p:txBody>
      </p:sp>
      <p:sp>
        <p:nvSpPr>
          <p:cNvPr id="28" name="Rectangle: Rounded Corners 27">
            <a:extLst>
              <a:ext uri="{FF2B5EF4-FFF2-40B4-BE49-F238E27FC236}">
                <a16:creationId xmlns:a16="http://schemas.microsoft.com/office/drawing/2014/main" id="{FC2DF88D-A3C3-4B7A-A77C-AC0300AA21AA}"/>
              </a:ext>
            </a:extLst>
          </p:cNvPr>
          <p:cNvSpPr/>
          <p:nvPr/>
        </p:nvSpPr>
        <p:spPr>
          <a:xfrm>
            <a:off x="3960585" y="5777855"/>
            <a:ext cx="1590677" cy="490601"/>
          </a:xfrm>
          <a:prstGeom prst="roundRect">
            <a:avLst>
              <a:gd name="adj" fmla="val 0"/>
            </a:avLst>
          </a:prstGeom>
          <a:solidFill>
            <a:schemeClr val="bg1">
              <a:alpha val="75000"/>
            </a:schemeClr>
          </a:solidFill>
          <a:ln w="381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Peștele</a:t>
            </a:r>
          </a:p>
        </p:txBody>
      </p:sp>
      <p:sp>
        <p:nvSpPr>
          <p:cNvPr id="29" name="Rectangle: Rounded Corners 28">
            <a:extLst>
              <a:ext uri="{FF2B5EF4-FFF2-40B4-BE49-F238E27FC236}">
                <a16:creationId xmlns:a16="http://schemas.microsoft.com/office/drawing/2014/main" id="{A62E2976-C3FC-4BC6-8889-4B3C12598F8B}"/>
              </a:ext>
            </a:extLst>
          </p:cNvPr>
          <p:cNvSpPr/>
          <p:nvPr/>
        </p:nvSpPr>
        <p:spPr>
          <a:xfrm>
            <a:off x="6238808" y="5772439"/>
            <a:ext cx="1542716" cy="490601"/>
          </a:xfrm>
          <a:prstGeom prst="roundRect">
            <a:avLst>
              <a:gd name="adj" fmla="val 0"/>
            </a:avLst>
          </a:prstGeom>
          <a:solidFill>
            <a:schemeClr val="bg1">
              <a:alpha val="75000"/>
            </a:schemeClr>
          </a:solidFill>
          <a:ln w="38100" cap="rnd">
            <a:solidFill>
              <a:srgbClr val="689429">
                <a:alpha val="75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sz="1400" dirty="0">
                <a:solidFill>
                  <a:srgbClr val="232321"/>
                </a:solidFill>
              </a:rPr>
              <a:t>Cocoșul</a:t>
            </a:r>
          </a:p>
        </p:txBody>
      </p:sp>
      <p:sp>
        <p:nvSpPr>
          <p:cNvPr id="24" name="trigger">
            <a:extLst>
              <a:ext uri="{FF2B5EF4-FFF2-40B4-BE49-F238E27FC236}">
                <a16:creationId xmlns:a16="http://schemas.microsoft.com/office/drawing/2014/main" id="{BC9494FB-5D5F-4BB6-8D10-7E4D1827D906}"/>
              </a:ext>
            </a:extLst>
          </p:cNvPr>
          <p:cNvSpPr/>
          <p:nvPr/>
        </p:nvSpPr>
        <p:spPr>
          <a:xfrm>
            <a:off x="3387197" y="5772439"/>
            <a:ext cx="2737453" cy="855933"/>
          </a:xfrm>
          <a:prstGeom prst="roundRect">
            <a:avLst>
              <a:gd name="adj" fmla="val 0"/>
            </a:avLst>
          </a:prstGeom>
          <a:solidFill>
            <a:srgbClr val="CFE09B"/>
          </a:solidFill>
          <a:ln w="38100" cap="rnd">
            <a:solidFill>
              <a:srgbClr val="6894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sz="1600" dirty="0" err="1">
                <a:solidFill>
                  <a:srgbClr val="232321"/>
                </a:solidFill>
              </a:rPr>
              <a:t>Descoper</a:t>
            </a:r>
            <a:r>
              <a:rPr lang="ro-RO" sz="1600" dirty="0">
                <a:solidFill>
                  <a:srgbClr val="232321"/>
                </a:solidFill>
              </a:rPr>
              <a:t>ă denumirea operelor de artă</a:t>
            </a:r>
          </a:p>
        </p:txBody>
      </p:sp>
    </p:spTree>
    <p:extLst>
      <p:ext uri="{BB962C8B-B14F-4D97-AF65-F5344CB8AC3E}">
        <p14:creationId xmlns:p14="http://schemas.microsoft.com/office/powerpoint/2010/main" val="34101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after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nextCondLst>
                <p:cond evt="onClick" delay="0">
                  <p:tgtEl>
                    <p:spTgt spid="24"/>
                  </p:tgtEl>
                </p:cond>
              </p:nextCondLst>
            </p:seq>
          </p:childTnLst>
        </p:cTn>
      </p:par>
    </p:tnLst>
    <p:bldLst>
      <p:bldP spid="25" grpId="0" animBg="1"/>
      <p:bldP spid="28" grpId="0" animBg="1"/>
      <p:bldP spid="29" grpId="0"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Single Corner Snipped 35">
            <a:extLst>
              <a:ext uri="{FF2B5EF4-FFF2-40B4-BE49-F238E27FC236}">
                <a16:creationId xmlns:a16="http://schemas.microsoft.com/office/drawing/2014/main" id="{5154D789-5E0F-46CC-B768-E67BCE6BA852}"/>
              </a:ext>
            </a:extLst>
          </p:cNvPr>
          <p:cNvSpPr/>
          <p:nvPr/>
        </p:nvSpPr>
        <p:spPr>
          <a:xfrm>
            <a:off x="2624916" y="2800581"/>
            <a:ext cx="3688901" cy="519759"/>
          </a:xfrm>
          <a:prstGeom prst="snip1Rect">
            <a:avLst/>
          </a:prstGeom>
          <a:solidFill>
            <a:srgbClr val="689429">
              <a:alpha val="75000"/>
            </a:srgbClr>
          </a:solidFill>
          <a:ln w="25400">
            <a:noFill/>
          </a:ln>
        </p:spPr>
        <p:txBody>
          <a:bodyPr vert="horz" lIns="274320" tIns="274320" rIns="274320" bIns="274320" rtlCol="0" anchor="ctr" anchorCtr="1">
            <a:noAutofit/>
          </a:bodyPr>
          <a:lstStyle/>
          <a:p>
            <a:pPr>
              <a:lnSpc>
                <a:spcPct val="90000"/>
              </a:lnSpc>
              <a:spcBef>
                <a:spcPct val="0"/>
              </a:spcBef>
            </a:pPr>
            <a:r>
              <a:rPr lang="ro-RO" sz="2000" b="1" dirty="0">
                <a:solidFill>
                  <a:schemeClr val="bg1"/>
                </a:solidFill>
                <a:latin typeface="Twinkl" pitchFamily="2" charset="0"/>
                <a:ea typeface="+mj-ea"/>
                <a:cs typeface="+mj-cs"/>
              </a:rPr>
              <a:t>Pasărea în spațiu</a:t>
            </a:r>
            <a:endParaRPr lang="en-GB" sz="2000" b="1" dirty="0">
              <a:solidFill>
                <a:schemeClr val="bg1"/>
              </a:solidFill>
              <a:latin typeface="Twinkl" pitchFamily="2" charset="0"/>
              <a:ea typeface="+mj-ea"/>
              <a:cs typeface="+mj-cs"/>
            </a:endParaRPr>
          </a:p>
        </p:txBody>
      </p:sp>
      <p:cxnSp>
        <p:nvCxnSpPr>
          <p:cNvPr id="31" name="Straight Connector 30">
            <a:extLst>
              <a:ext uri="{FF2B5EF4-FFF2-40B4-BE49-F238E27FC236}">
                <a16:creationId xmlns:a16="http://schemas.microsoft.com/office/drawing/2014/main" id="{93CF6793-E541-4CF1-B0A8-1BD415F5197D}"/>
              </a:ext>
            </a:extLst>
          </p:cNvPr>
          <p:cNvCxnSpPr>
            <a:cxnSpLocks/>
          </p:cNvCxnSpPr>
          <p:nvPr/>
        </p:nvCxnSpPr>
        <p:spPr>
          <a:xfrm>
            <a:off x="1956169" y="3463808"/>
            <a:ext cx="5951955" cy="10237"/>
          </a:xfrm>
          <a:prstGeom prst="line">
            <a:avLst/>
          </a:prstGeom>
          <a:ln w="25400" cap="rnd">
            <a:solidFill>
              <a:srgbClr val="689429">
                <a:alpha val="75000"/>
              </a:srgbClr>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it-IT" sz="3000" dirty="0">
                <a:solidFill>
                  <a:schemeClr val="bg1"/>
                </a:solidFill>
              </a:rPr>
              <a:t>Păsările lui Brâncuși</a:t>
            </a:r>
          </a:p>
        </p:txBody>
      </p:sp>
      <p:pic>
        <p:nvPicPr>
          <p:cNvPr id="16" name="1" descr="A picture containing indoor&#10;&#10;Description automatically generated" hidden="1">
            <a:extLst>
              <a:ext uri="{FF2B5EF4-FFF2-40B4-BE49-F238E27FC236}">
                <a16:creationId xmlns:a16="http://schemas.microsoft.com/office/drawing/2014/main" id="{5C028554-C3B0-4009-8956-B3F001FE2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020" y="3262136"/>
            <a:ext cx="1517155" cy="2391674"/>
          </a:xfrm>
          <a:prstGeom prst="rect">
            <a:avLst/>
          </a:prstGeom>
        </p:spPr>
      </p:pic>
      <p:pic>
        <p:nvPicPr>
          <p:cNvPr id="30" name="2" hidden="1">
            <a:extLst>
              <a:ext uri="{FF2B5EF4-FFF2-40B4-BE49-F238E27FC236}">
                <a16:creationId xmlns:a16="http://schemas.microsoft.com/office/drawing/2014/main" id="{949849EC-DF53-4D0E-839D-08979C71B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826" y="3232509"/>
            <a:ext cx="867344" cy="2394285"/>
          </a:xfrm>
          <a:prstGeom prst="rect">
            <a:avLst/>
          </a:prstGeom>
        </p:spPr>
      </p:pic>
      <p:sp>
        <p:nvSpPr>
          <p:cNvPr id="54" name="1t" hidden="1">
            <a:extLst>
              <a:ext uri="{FF2B5EF4-FFF2-40B4-BE49-F238E27FC236}">
                <a16:creationId xmlns:a16="http://schemas.microsoft.com/office/drawing/2014/main" id="{B9F17BB8-D3F3-4EA8-AD2B-36BBAE648739}"/>
              </a:ext>
            </a:extLst>
          </p:cNvPr>
          <p:cNvSpPr/>
          <p:nvPr/>
        </p:nvSpPr>
        <p:spPr>
          <a:xfrm>
            <a:off x="1484641" y="5815959"/>
            <a:ext cx="1317912"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Sărutul</a:t>
            </a:r>
          </a:p>
        </p:txBody>
      </p:sp>
      <p:sp>
        <p:nvSpPr>
          <p:cNvPr id="55" name="2t" hidden="1">
            <a:extLst>
              <a:ext uri="{FF2B5EF4-FFF2-40B4-BE49-F238E27FC236}">
                <a16:creationId xmlns:a16="http://schemas.microsoft.com/office/drawing/2014/main" id="{70BEC726-A807-4262-A9E7-7351E77C7581}"/>
              </a:ext>
            </a:extLst>
          </p:cNvPr>
          <p:cNvSpPr/>
          <p:nvPr/>
        </p:nvSpPr>
        <p:spPr>
          <a:xfrm>
            <a:off x="5294188" y="5818390"/>
            <a:ext cx="2762619"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Domnișoara Pogany</a:t>
            </a:r>
          </a:p>
        </p:txBody>
      </p:sp>
      <p:cxnSp>
        <p:nvCxnSpPr>
          <p:cNvPr id="60" name="1con" hidden="1">
            <a:extLst>
              <a:ext uri="{FF2B5EF4-FFF2-40B4-BE49-F238E27FC236}">
                <a16:creationId xmlns:a16="http://schemas.microsoft.com/office/drawing/2014/main" id="{42D6BB5A-CFB7-4EB8-BB77-7DF1CCC7C935}"/>
              </a:ext>
            </a:extLst>
          </p:cNvPr>
          <p:cNvCxnSpPr>
            <a:cxnSpLocks/>
          </p:cNvCxnSpPr>
          <p:nvPr/>
        </p:nvCxnSpPr>
        <p:spPr>
          <a:xfrm>
            <a:off x="3416467" y="4650474"/>
            <a:ext cx="2302902" cy="0"/>
          </a:xfrm>
          <a:prstGeom prst="line">
            <a:avLst/>
          </a:prstGeom>
          <a:ln w="25400">
            <a:solidFill>
              <a:srgbClr val="689429"/>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943989E-4EBB-451B-AEB9-CED0DA05A5CD}"/>
              </a:ext>
            </a:extLst>
          </p:cNvPr>
          <p:cNvGrpSpPr/>
          <p:nvPr/>
        </p:nvGrpSpPr>
        <p:grpSpPr>
          <a:xfrm>
            <a:off x="543945" y="1685718"/>
            <a:ext cx="7909153" cy="950657"/>
            <a:chOff x="543945" y="1685718"/>
            <a:chExt cx="7909153" cy="950657"/>
          </a:xfrm>
        </p:grpSpPr>
        <p:sp>
          <p:nvSpPr>
            <p:cNvPr id="18" name="Rectangle: Rounded Corners 17">
              <a:extLst>
                <a:ext uri="{FF2B5EF4-FFF2-40B4-BE49-F238E27FC236}">
                  <a16:creationId xmlns:a16="http://schemas.microsoft.com/office/drawing/2014/main" id="{61F7E4A8-5140-4C17-A4D4-35B96F1E476E}"/>
                </a:ext>
              </a:extLst>
            </p:cNvPr>
            <p:cNvSpPr/>
            <p:nvPr/>
          </p:nvSpPr>
          <p:spPr>
            <a:xfrm>
              <a:off x="682739" y="1685718"/>
              <a:ext cx="7770359" cy="95065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Brâncuși a sculptat multe păsări, dar artistul era mai degrabă interesat de mișcările acestora decât de forma corpului lor.</a:t>
              </a:r>
            </a:p>
          </p:txBody>
        </p:sp>
        <p:sp>
          <p:nvSpPr>
            <p:cNvPr id="20" name="Oval 19">
              <a:extLst>
                <a:ext uri="{FF2B5EF4-FFF2-40B4-BE49-F238E27FC236}">
                  <a16:creationId xmlns:a16="http://schemas.microsoft.com/office/drawing/2014/main" id="{DB1A17EF-5944-4226-9D82-6DA3A7C09C51}"/>
                </a:ext>
              </a:extLst>
            </p:cNvPr>
            <p:cNvSpPr/>
            <p:nvPr/>
          </p:nvSpPr>
          <p:spPr>
            <a:xfrm>
              <a:off x="543945" y="2013472"/>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4A0A10D6-DCAA-41BD-AA43-E834A384C121}"/>
              </a:ext>
            </a:extLst>
          </p:cNvPr>
          <p:cNvGrpSpPr/>
          <p:nvPr/>
        </p:nvGrpSpPr>
        <p:grpSpPr>
          <a:xfrm>
            <a:off x="682739" y="2797363"/>
            <a:ext cx="1951696" cy="2997839"/>
            <a:chOff x="893516" y="2849808"/>
            <a:chExt cx="1873639" cy="2925381"/>
          </a:xfrm>
        </p:grpSpPr>
        <p:sp>
          <p:nvSpPr>
            <p:cNvPr id="11" name="TextBox 10">
              <a:extLst>
                <a:ext uri="{FF2B5EF4-FFF2-40B4-BE49-F238E27FC236}">
                  <a16:creationId xmlns:a16="http://schemas.microsoft.com/office/drawing/2014/main" id="{474C302B-0A94-491E-8418-DCBFC2D143D8}"/>
                </a:ext>
              </a:extLst>
            </p:cNvPr>
            <p:cNvSpPr txBox="1"/>
            <p:nvPr/>
          </p:nvSpPr>
          <p:spPr>
            <a:xfrm>
              <a:off x="902654" y="5559745"/>
              <a:ext cx="1855362" cy="215444"/>
            </a:xfrm>
            <a:prstGeom prst="rect">
              <a:avLst/>
            </a:prstGeom>
            <a:noFill/>
          </p:spPr>
          <p:txBody>
            <a:bodyPr wrap="square" rtlCol="0">
              <a:spAutoFit/>
            </a:bodyPr>
            <a:lstStyle/>
            <a:p>
              <a:pPr algn="ctr"/>
              <a:r>
                <a:rPr lang="ro-RO" sz="800" dirty="0">
                  <a:latin typeface="Tuffy" panose="020B0603060100000000" pitchFamily="34" charset="0"/>
                  <a:ea typeface="Tuffy" panose="020B0603060100000000" pitchFamily="34" charset="0"/>
                  <a:hlinkClick r:id="rId4"/>
                </a:rPr>
                <a:t>Poză</a:t>
              </a:r>
              <a:r>
                <a:rPr lang="en-GB" sz="800" dirty="0">
                  <a:latin typeface="Tuffy" panose="020B0603060100000000" pitchFamily="34" charset="0"/>
                  <a:ea typeface="Tuffy" panose="020B0603060100000000" pitchFamily="34" charset="0"/>
                </a:rPr>
                <a:t> de </a:t>
              </a:r>
              <a:r>
                <a:rPr lang="en-GB" sz="800" dirty="0">
                  <a:latin typeface="Tuffy" panose="020B0603060100000000" pitchFamily="34" charset="0"/>
                  <a:ea typeface="Tuffy" panose="020B0603060100000000" pitchFamily="34" charset="0"/>
                  <a:hlinkClick r:id="rId5"/>
                </a:rPr>
                <a:t>Art Poskanzer</a:t>
              </a:r>
              <a:r>
                <a:rPr lang="en-GB" sz="800" dirty="0">
                  <a:latin typeface="Tuffy" panose="020B0603060100000000" pitchFamily="34" charset="0"/>
                  <a:ea typeface="Tuffy" panose="020B0603060100000000" pitchFamily="34" charset="0"/>
                </a:rPr>
                <a:t> (</a:t>
              </a:r>
              <a:r>
                <a:rPr lang="en-GB" sz="800" dirty="0">
                  <a:latin typeface="Tuffy" panose="020B0603060100000000" pitchFamily="34" charset="0"/>
                  <a:ea typeface="Tuffy" panose="020B0603060100000000" pitchFamily="34" charset="0"/>
                  <a:hlinkClick r:id="rId6"/>
                </a:rPr>
                <a:t>CC BY 2.0</a:t>
              </a:r>
              <a:r>
                <a:rPr lang="en-GB" sz="800" dirty="0">
                  <a:latin typeface="Tuffy" panose="020B0603060100000000" pitchFamily="34" charset="0"/>
                  <a:ea typeface="Tuffy" panose="020B0603060100000000" pitchFamily="34" charset="0"/>
                </a:rPr>
                <a:t>) </a:t>
              </a:r>
            </a:p>
          </p:txBody>
        </p:sp>
        <p:pic>
          <p:nvPicPr>
            <p:cNvPr id="3" name="Picture 2" descr="A picture containing wall, indoor&#10;&#10;Description automatically generated">
              <a:extLst>
                <a:ext uri="{FF2B5EF4-FFF2-40B4-BE49-F238E27FC236}">
                  <a16:creationId xmlns:a16="http://schemas.microsoft.com/office/drawing/2014/main" id="{EC64D9A5-6F16-4ED7-AEDB-CB8D05B118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516" y="2849808"/>
              <a:ext cx="1873639" cy="2637926"/>
            </a:xfrm>
            <a:prstGeom prst="rect">
              <a:avLst/>
            </a:prstGeom>
            <a:ln w="25400" cap="rnd">
              <a:noFill/>
            </a:ln>
          </p:spPr>
        </p:pic>
      </p:grpSp>
      <p:grpSp>
        <p:nvGrpSpPr>
          <p:cNvPr id="33" name="Group 32">
            <a:extLst>
              <a:ext uri="{FF2B5EF4-FFF2-40B4-BE49-F238E27FC236}">
                <a16:creationId xmlns:a16="http://schemas.microsoft.com/office/drawing/2014/main" id="{5FCB3CC4-AED1-4B1D-B7BD-5A2DCF03B8F9}"/>
              </a:ext>
            </a:extLst>
          </p:cNvPr>
          <p:cNvGrpSpPr/>
          <p:nvPr/>
        </p:nvGrpSpPr>
        <p:grpSpPr>
          <a:xfrm>
            <a:off x="2616418" y="3669301"/>
            <a:ext cx="5291706" cy="1820254"/>
            <a:chOff x="2616418" y="3669301"/>
            <a:chExt cx="5291706" cy="1820254"/>
          </a:xfrm>
        </p:grpSpPr>
        <p:sp>
          <p:nvSpPr>
            <p:cNvPr id="23" name="Rectangle 22">
              <a:extLst>
                <a:ext uri="{FF2B5EF4-FFF2-40B4-BE49-F238E27FC236}">
                  <a16:creationId xmlns:a16="http://schemas.microsoft.com/office/drawing/2014/main" id="{06AE4F74-8C1B-4CFB-8514-9FE73FCFC175}"/>
                </a:ext>
              </a:extLst>
            </p:cNvPr>
            <p:cNvSpPr/>
            <p:nvPr/>
          </p:nvSpPr>
          <p:spPr>
            <a:xfrm>
              <a:off x="2796814" y="3669301"/>
              <a:ext cx="5111310" cy="1820254"/>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pt-BR" dirty="0">
                  <a:solidFill>
                    <a:srgbClr val="232321"/>
                  </a:solidFill>
                </a:rPr>
                <a:t>Faimoas</a:t>
              </a:r>
              <a:r>
                <a:rPr lang="ro-RO" dirty="0">
                  <a:solidFill>
                    <a:srgbClr val="232321"/>
                  </a:solidFill>
                </a:rPr>
                <a:t>a</a:t>
              </a:r>
              <a:r>
                <a:rPr lang="pt-BR">
                  <a:solidFill>
                    <a:srgbClr val="232321"/>
                  </a:solidFill>
                </a:rPr>
                <a:t> </a:t>
              </a:r>
              <a:r>
                <a:rPr lang="pt-BR" dirty="0">
                  <a:solidFill>
                    <a:srgbClr val="232321"/>
                  </a:solidFill>
                </a:rPr>
                <a:t>sculptură „Pasărea în spațiu” nu prezintă aripi și pene, ci o formă ovală care reprezintă o alungire a corpului, capului și ciocului, acesta ilustrând zborul. </a:t>
              </a:r>
            </a:p>
          </p:txBody>
        </p:sp>
        <p:cxnSp>
          <p:nvCxnSpPr>
            <p:cNvPr id="6" name="Straight Connector 5">
              <a:extLst>
                <a:ext uri="{FF2B5EF4-FFF2-40B4-BE49-F238E27FC236}">
                  <a16:creationId xmlns:a16="http://schemas.microsoft.com/office/drawing/2014/main" id="{74877704-FC83-442D-B4D2-95FEC3302AED}"/>
                </a:ext>
              </a:extLst>
            </p:cNvPr>
            <p:cNvCxnSpPr>
              <a:cxnSpLocks/>
            </p:cNvCxnSpPr>
            <p:nvPr/>
          </p:nvCxnSpPr>
          <p:spPr>
            <a:xfrm>
              <a:off x="2616418" y="4579428"/>
              <a:ext cx="180395" cy="1"/>
            </a:xfrm>
            <a:prstGeom prst="line">
              <a:avLst/>
            </a:prstGeom>
            <a:ln w="25400">
              <a:solidFill>
                <a:srgbClr val="689429"/>
              </a:solidFill>
            </a:ln>
          </p:spPr>
          <p:style>
            <a:lnRef idx="1">
              <a:schemeClr val="accent1"/>
            </a:lnRef>
            <a:fillRef idx="0">
              <a:schemeClr val="accent1"/>
            </a:fillRef>
            <a:effectRef idx="0">
              <a:schemeClr val="accent1"/>
            </a:effectRef>
            <a:fontRef idx="minor">
              <a:schemeClr val="tx1"/>
            </a:fontRef>
          </p:style>
        </p:cxnSp>
      </p:grpSp>
      <p:pic>
        <p:nvPicPr>
          <p:cNvPr id="15" name="Picture 14" descr="A green and white fish&#10;&#10;Description automatically generated with low confidence">
            <a:extLst>
              <a:ext uri="{FF2B5EF4-FFF2-40B4-BE49-F238E27FC236}">
                <a16:creationId xmlns:a16="http://schemas.microsoft.com/office/drawing/2014/main" id="{7B32DBD4-B6B4-46C0-B160-4BB0FE0A37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26076" flipH="1">
            <a:off x="7236810" y="1297006"/>
            <a:ext cx="1056092" cy="690204"/>
          </a:xfrm>
          <a:prstGeom prst="rect">
            <a:avLst/>
          </a:prstGeom>
        </p:spPr>
      </p:pic>
      <p:pic>
        <p:nvPicPr>
          <p:cNvPr id="35" name="Picture 34" descr="A green and white fish&#10;&#10;Description automatically generated with low confidence">
            <a:extLst>
              <a:ext uri="{FF2B5EF4-FFF2-40B4-BE49-F238E27FC236}">
                <a16:creationId xmlns:a16="http://schemas.microsoft.com/office/drawing/2014/main" id="{D3EEF3C7-6675-4642-9181-25E583BEF6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12452" flipH="1">
            <a:off x="7640746" y="1868205"/>
            <a:ext cx="1337864" cy="874355"/>
          </a:xfrm>
          <a:prstGeom prst="rect">
            <a:avLst/>
          </a:prstGeom>
        </p:spPr>
      </p:pic>
    </p:spTree>
    <p:extLst>
      <p:ext uri="{BB962C8B-B14F-4D97-AF65-F5344CB8AC3E}">
        <p14:creationId xmlns:p14="http://schemas.microsoft.com/office/powerpoint/2010/main" val="247664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5" name="Straight Connector 144">
            <a:extLst>
              <a:ext uri="{FF2B5EF4-FFF2-40B4-BE49-F238E27FC236}">
                <a16:creationId xmlns:a16="http://schemas.microsoft.com/office/drawing/2014/main" id="{ABCB7C02-2234-417F-AE34-8AC989656AF1}"/>
              </a:ext>
            </a:extLst>
          </p:cNvPr>
          <p:cNvCxnSpPr>
            <a:cxnSpLocks/>
          </p:cNvCxnSpPr>
          <p:nvPr/>
        </p:nvCxnSpPr>
        <p:spPr>
          <a:xfrm>
            <a:off x="2767173" y="2496242"/>
            <a:ext cx="3697143" cy="0"/>
          </a:xfrm>
          <a:prstGeom prst="line">
            <a:avLst/>
          </a:prstGeom>
          <a:ln w="6985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10B42AD-C4FD-4256-B659-3BBE2990F4DB}"/>
              </a:ext>
            </a:extLst>
          </p:cNvPr>
          <p:cNvCxnSpPr>
            <a:cxnSpLocks/>
          </p:cNvCxnSpPr>
          <p:nvPr/>
        </p:nvCxnSpPr>
        <p:spPr>
          <a:xfrm>
            <a:off x="1957354" y="4957875"/>
            <a:ext cx="3122874" cy="0"/>
          </a:xfrm>
          <a:prstGeom prst="line">
            <a:avLst/>
          </a:prstGeom>
          <a:ln w="6985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E3D7896-822C-454F-8155-248A6F74C201}"/>
              </a:ext>
            </a:extLst>
          </p:cNvPr>
          <p:cNvCxnSpPr>
            <a:cxnSpLocks/>
          </p:cNvCxnSpPr>
          <p:nvPr/>
        </p:nvCxnSpPr>
        <p:spPr>
          <a:xfrm>
            <a:off x="4563454" y="3060270"/>
            <a:ext cx="8546" cy="351638"/>
          </a:xfrm>
          <a:prstGeom prst="line">
            <a:avLst/>
          </a:prstGeom>
          <a:ln w="6350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694039"/>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it-IT" sz="3000" dirty="0">
                <a:solidFill>
                  <a:schemeClr val="bg1"/>
                </a:solidFill>
              </a:rPr>
              <a:t>Unde poți admira operele lui Brâncuși?</a:t>
            </a:r>
          </a:p>
        </p:txBody>
      </p:sp>
      <p:pic>
        <p:nvPicPr>
          <p:cNvPr id="16" name="1" descr="A picture containing indoor&#10;&#10;Description automatically generated" hidden="1">
            <a:extLst>
              <a:ext uri="{FF2B5EF4-FFF2-40B4-BE49-F238E27FC236}">
                <a16:creationId xmlns:a16="http://schemas.microsoft.com/office/drawing/2014/main" id="{5C028554-C3B0-4009-8956-B3F001FE2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020" y="3262136"/>
            <a:ext cx="1517155" cy="2391674"/>
          </a:xfrm>
          <a:prstGeom prst="rect">
            <a:avLst/>
          </a:prstGeom>
        </p:spPr>
      </p:pic>
      <p:pic>
        <p:nvPicPr>
          <p:cNvPr id="30" name="2" hidden="1">
            <a:extLst>
              <a:ext uri="{FF2B5EF4-FFF2-40B4-BE49-F238E27FC236}">
                <a16:creationId xmlns:a16="http://schemas.microsoft.com/office/drawing/2014/main" id="{949849EC-DF53-4D0E-839D-08979C71B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826" y="3232509"/>
            <a:ext cx="867344" cy="2394285"/>
          </a:xfrm>
          <a:prstGeom prst="rect">
            <a:avLst/>
          </a:prstGeom>
        </p:spPr>
      </p:pic>
      <p:sp>
        <p:nvSpPr>
          <p:cNvPr id="54" name="1t" hidden="1">
            <a:extLst>
              <a:ext uri="{FF2B5EF4-FFF2-40B4-BE49-F238E27FC236}">
                <a16:creationId xmlns:a16="http://schemas.microsoft.com/office/drawing/2014/main" id="{B9F17BB8-D3F3-4EA8-AD2B-36BBAE648739}"/>
              </a:ext>
            </a:extLst>
          </p:cNvPr>
          <p:cNvSpPr/>
          <p:nvPr/>
        </p:nvSpPr>
        <p:spPr>
          <a:xfrm>
            <a:off x="1484641" y="5815959"/>
            <a:ext cx="1317912"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Sărutul</a:t>
            </a:r>
          </a:p>
        </p:txBody>
      </p:sp>
      <p:sp>
        <p:nvSpPr>
          <p:cNvPr id="55" name="2t" hidden="1">
            <a:extLst>
              <a:ext uri="{FF2B5EF4-FFF2-40B4-BE49-F238E27FC236}">
                <a16:creationId xmlns:a16="http://schemas.microsoft.com/office/drawing/2014/main" id="{70BEC726-A807-4262-A9E7-7351E77C7581}"/>
              </a:ext>
            </a:extLst>
          </p:cNvPr>
          <p:cNvSpPr/>
          <p:nvPr/>
        </p:nvSpPr>
        <p:spPr>
          <a:xfrm>
            <a:off x="5294188" y="5818390"/>
            <a:ext cx="2762619"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Domnișoara Pogany</a:t>
            </a:r>
          </a:p>
        </p:txBody>
      </p:sp>
      <p:cxnSp>
        <p:nvCxnSpPr>
          <p:cNvPr id="60" name="1con" hidden="1">
            <a:extLst>
              <a:ext uri="{FF2B5EF4-FFF2-40B4-BE49-F238E27FC236}">
                <a16:creationId xmlns:a16="http://schemas.microsoft.com/office/drawing/2014/main" id="{42D6BB5A-CFB7-4EB8-BB77-7DF1CCC7C935}"/>
              </a:ext>
            </a:extLst>
          </p:cNvPr>
          <p:cNvCxnSpPr>
            <a:cxnSpLocks/>
          </p:cNvCxnSpPr>
          <p:nvPr/>
        </p:nvCxnSpPr>
        <p:spPr>
          <a:xfrm>
            <a:off x="3416467" y="4650474"/>
            <a:ext cx="2302902" cy="0"/>
          </a:xfrm>
          <a:prstGeom prst="line">
            <a:avLst/>
          </a:prstGeom>
          <a:ln w="25400">
            <a:solidFill>
              <a:srgbClr val="689429"/>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87DAEF1A-F3F3-4B87-A03B-AB78C2CD9E35}"/>
              </a:ext>
            </a:extLst>
          </p:cNvPr>
          <p:cNvGrpSpPr/>
          <p:nvPr/>
        </p:nvGrpSpPr>
        <p:grpSpPr>
          <a:xfrm>
            <a:off x="572568" y="1409986"/>
            <a:ext cx="2565303" cy="1937035"/>
            <a:chOff x="572568" y="1409986"/>
            <a:chExt cx="2565303" cy="1937035"/>
          </a:xfrm>
        </p:grpSpPr>
        <p:pic>
          <p:nvPicPr>
            <p:cNvPr id="39" name="Picture 38" descr="A picture containing outdoor, clouds, day&#10;&#10;Description automatically generated">
              <a:extLst>
                <a:ext uri="{FF2B5EF4-FFF2-40B4-BE49-F238E27FC236}">
                  <a16:creationId xmlns:a16="http://schemas.microsoft.com/office/drawing/2014/main" id="{3544E996-30C2-4477-80B2-D8809B453D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p:blipFill>
          <p:spPr>
            <a:xfrm>
              <a:off x="572568" y="1409986"/>
              <a:ext cx="2565303" cy="1937035"/>
            </a:xfrm>
            <a:prstGeom prst="snip2SameRect">
              <a:avLst>
                <a:gd name="adj1" fmla="val 6404"/>
                <a:gd name="adj2" fmla="val 0"/>
              </a:avLst>
            </a:prstGeom>
          </p:spPr>
        </p:pic>
        <p:pic>
          <p:nvPicPr>
            <p:cNvPr id="41" name="Picture 40">
              <a:extLst>
                <a:ext uri="{FF2B5EF4-FFF2-40B4-BE49-F238E27FC236}">
                  <a16:creationId xmlns:a16="http://schemas.microsoft.com/office/drawing/2014/main" id="{CDFC6D61-8A6A-45C9-8CC7-F18D2F1C49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05084" y="1645464"/>
              <a:ext cx="1500269" cy="1701557"/>
            </a:xfrm>
            <a:prstGeom prst="rect">
              <a:avLst/>
            </a:prstGeom>
          </p:spPr>
        </p:pic>
      </p:grpSp>
      <p:grpSp>
        <p:nvGrpSpPr>
          <p:cNvPr id="157" name="Group 156">
            <a:extLst>
              <a:ext uri="{FF2B5EF4-FFF2-40B4-BE49-F238E27FC236}">
                <a16:creationId xmlns:a16="http://schemas.microsoft.com/office/drawing/2014/main" id="{BB078DE8-C1CE-4CBF-BF91-2A59173E60D3}"/>
              </a:ext>
            </a:extLst>
          </p:cNvPr>
          <p:cNvGrpSpPr/>
          <p:nvPr/>
        </p:nvGrpSpPr>
        <p:grpSpPr>
          <a:xfrm>
            <a:off x="3198244" y="1409986"/>
            <a:ext cx="2741142" cy="1937036"/>
            <a:chOff x="3198244" y="1409986"/>
            <a:chExt cx="2741142" cy="1937036"/>
          </a:xfrm>
        </p:grpSpPr>
        <p:pic>
          <p:nvPicPr>
            <p:cNvPr id="44" name="Picture 43" descr="A picture containing outdoor, clouds, day&#10;&#10;Description automatically generated">
              <a:extLst>
                <a:ext uri="{FF2B5EF4-FFF2-40B4-BE49-F238E27FC236}">
                  <a16:creationId xmlns:a16="http://schemas.microsoft.com/office/drawing/2014/main" id="{674BDA04-8323-4A9D-9D7B-E2B279392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039" y="1409986"/>
              <a:ext cx="2739347" cy="1937035"/>
            </a:xfrm>
            <a:prstGeom prst="snip2SameRect">
              <a:avLst>
                <a:gd name="adj1" fmla="val 6404"/>
                <a:gd name="adj2" fmla="val 0"/>
              </a:avLst>
            </a:prstGeom>
          </p:spPr>
        </p:pic>
        <p:pic>
          <p:nvPicPr>
            <p:cNvPr id="49" name="Picture 48" descr="A field of green grass&#10;&#10;Description automatically generated with low confidence">
              <a:extLst>
                <a:ext uri="{FF2B5EF4-FFF2-40B4-BE49-F238E27FC236}">
                  <a16:creationId xmlns:a16="http://schemas.microsoft.com/office/drawing/2014/main" id="{1B670C52-D187-44FE-8EC4-96D9137F9F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2886"/>
            <a:stretch/>
          </p:blipFill>
          <p:spPr>
            <a:xfrm>
              <a:off x="3198244" y="3015404"/>
              <a:ext cx="2739347" cy="331618"/>
            </a:xfrm>
            <a:prstGeom prst="rect">
              <a:avLst/>
            </a:prstGeom>
          </p:spPr>
        </p:pic>
        <p:pic>
          <p:nvPicPr>
            <p:cNvPr id="47" name="Picture 46" descr="A picture containing diagram&#10;&#10;Description automatically generated">
              <a:extLst>
                <a:ext uri="{FF2B5EF4-FFF2-40B4-BE49-F238E27FC236}">
                  <a16:creationId xmlns:a16="http://schemas.microsoft.com/office/drawing/2014/main" id="{CFB98F4C-D0DA-425C-88D5-4B7FC1AACA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7072"/>
            <a:stretch/>
          </p:blipFill>
          <p:spPr>
            <a:xfrm>
              <a:off x="3705851" y="2047760"/>
              <a:ext cx="1724131" cy="1278724"/>
            </a:xfrm>
            <a:prstGeom prst="rect">
              <a:avLst/>
            </a:prstGeom>
          </p:spPr>
        </p:pic>
      </p:grpSp>
      <p:grpSp>
        <p:nvGrpSpPr>
          <p:cNvPr id="158" name="Group 157">
            <a:extLst>
              <a:ext uri="{FF2B5EF4-FFF2-40B4-BE49-F238E27FC236}">
                <a16:creationId xmlns:a16="http://schemas.microsoft.com/office/drawing/2014/main" id="{BD8FD4E4-A84E-42D4-B8B1-1005A2B4A869}"/>
              </a:ext>
            </a:extLst>
          </p:cNvPr>
          <p:cNvGrpSpPr/>
          <p:nvPr/>
        </p:nvGrpSpPr>
        <p:grpSpPr>
          <a:xfrm>
            <a:off x="6006129" y="1409986"/>
            <a:ext cx="2565303" cy="1937035"/>
            <a:chOff x="6006129" y="1409986"/>
            <a:chExt cx="2565303" cy="1937035"/>
          </a:xfrm>
        </p:grpSpPr>
        <p:pic>
          <p:nvPicPr>
            <p:cNvPr id="46" name="Picture 45" descr="A picture containing outdoor, clouds, day&#10;&#10;Description automatically generated">
              <a:extLst>
                <a:ext uri="{FF2B5EF4-FFF2-40B4-BE49-F238E27FC236}">
                  <a16:creationId xmlns:a16="http://schemas.microsoft.com/office/drawing/2014/main" id="{DE25F153-BEBB-49BC-9CAE-3E795FAFD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3"/>
            <a:stretch/>
          </p:blipFill>
          <p:spPr>
            <a:xfrm flipH="1">
              <a:off x="6006129" y="1409986"/>
              <a:ext cx="2565303" cy="1937035"/>
            </a:xfrm>
            <a:prstGeom prst="snip2SameRect">
              <a:avLst>
                <a:gd name="adj1" fmla="val 6404"/>
                <a:gd name="adj2" fmla="val 0"/>
              </a:avLst>
            </a:prstGeom>
          </p:spPr>
        </p:pic>
        <p:pic>
          <p:nvPicPr>
            <p:cNvPr id="53" name="Picture 52" descr="A picture containing text, plant&#10;&#10;Description automatically generated">
              <a:extLst>
                <a:ext uri="{FF2B5EF4-FFF2-40B4-BE49-F238E27FC236}">
                  <a16:creationId xmlns:a16="http://schemas.microsoft.com/office/drawing/2014/main" id="{E39FF2F8-2E66-433A-BF8F-F25FAC5167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6129" y="2496242"/>
              <a:ext cx="2565303" cy="847544"/>
            </a:xfrm>
            <a:prstGeom prst="rect">
              <a:avLst/>
            </a:prstGeom>
          </p:spPr>
        </p:pic>
        <p:pic>
          <p:nvPicPr>
            <p:cNvPr id="51" name="Picture 50" descr="A row of toilets&#10;&#10;Description automatically generated with low confidence">
              <a:extLst>
                <a:ext uri="{FF2B5EF4-FFF2-40B4-BE49-F238E27FC236}">
                  <a16:creationId xmlns:a16="http://schemas.microsoft.com/office/drawing/2014/main" id="{D7FB534D-50C2-432D-83EC-02B16DB5DB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8300" y="2810720"/>
              <a:ext cx="1922803" cy="515764"/>
            </a:xfrm>
            <a:prstGeom prst="rect">
              <a:avLst/>
            </a:prstGeom>
          </p:spPr>
        </p:pic>
      </p:grpSp>
      <p:grpSp>
        <p:nvGrpSpPr>
          <p:cNvPr id="159" name="Group 158">
            <a:extLst>
              <a:ext uri="{FF2B5EF4-FFF2-40B4-BE49-F238E27FC236}">
                <a16:creationId xmlns:a16="http://schemas.microsoft.com/office/drawing/2014/main" id="{BD586A19-522D-4340-9CBD-071BA7193E06}"/>
              </a:ext>
            </a:extLst>
          </p:cNvPr>
          <p:cNvGrpSpPr/>
          <p:nvPr/>
        </p:nvGrpSpPr>
        <p:grpSpPr>
          <a:xfrm>
            <a:off x="572568" y="4021608"/>
            <a:ext cx="2558933" cy="1702843"/>
            <a:chOff x="572568" y="4021608"/>
            <a:chExt cx="2558933" cy="1702843"/>
          </a:xfrm>
        </p:grpSpPr>
        <p:pic>
          <p:nvPicPr>
            <p:cNvPr id="71" name="Picture 70" descr="A picture containing outdoor, clouds, day&#10;&#10;Description automatically generated">
              <a:extLst>
                <a:ext uri="{FF2B5EF4-FFF2-40B4-BE49-F238E27FC236}">
                  <a16:creationId xmlns:a16="http://schemas.microsoft.com/office/drawing/2014/main" id="{DD45FB1B-9906-421A-8D9D-68A27BD014B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892"/>
            <a:stretch/>
          </p:blipFill>
          <p:spPr>
            <a:xfrm>
              <a:off x="572568" y="4021608"/>
              <a:ext cx="2558933" cy="1702843"/>
            </a:xfrm>
            <a:prstGeom prst="snip2SameRect">
              <a:avLst>
                <a:gd name="adj1" fmla="val 7132"/>
                <a:gd name="adj2" fmla="val 0"/>
              </a:avLst>
            </a:prstGeom>
          </p:spPr>
        </p:pic>
        <p:pic>
          <p:nvPicPr>
            <p:cNvPr id="74" name="Picture 73">
              <a:extLst>
                <a:ext uri="{FF2B5EF4-FFF2-40B4-BE49-F238E27FC236}">
                  <a16:creationId xmlns:a16="http://schemas.microsoft.com/office/drawing/2014/main" id="{3039401C-0E4C-465F-9C9B-C8E53D47365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0243"/>
            <a:stretch/>
          </p:blipFill>
          <p:spPr>
            <a:xfrm>
              <a:off x="1525388" y="4105768"/>
              <a:ext cx="653292" cy="1618683"/>
            </a:xfrm>
            <a:prstGeom prst="rect">
              <a:avLst/>
            </a:prstGeom>
          </p:spPr>
        </p:pic>
      </p:grpSp>
      <p:grpSp>
        <p:nvGrpSpPr>
          <p:cNvPr id="160" name="Group 159">
            <a:extLst>
              <a:ext uri="{FF2B5EF4-FFF2-40B4-BE49-F238E27FC236}">
                <a16:creationId xmlns:a16="http://schemas.microsoft.com/office/drawing/2014/main" id="{AC38E6F3-1C7C-4043-BD36-7B52C28F77BB}"/>
              </a:ext>
            </a:extLst>
          </p:cNvPr>
          <p:cNvGrpSpPr/>
          <p:nvPr/>
        </p:nvGrpSpPr>
        <p:grpSpPr>
          <a:xfrm>
            <a:off x="3196069" y="4021608"/>
            <a:ext cx="2558933" cy="1702843"/>
            <a:chOff x="3196069" y="4021608"/>
            <a:chExt cx="2558933" cy="1702843"/>
          </a:xfrm>
        </p:grpSpPr>
        <p:pic>
          <p:nvPicPr>
            <p:cNvPr id="72" name="Picture 71" descr="A picture containing outdoor, clouds, day&#10;&#10;Description automatically generated">
              <a:extLst>
                <a:ext uri="{FF2B5EF4-FFF2-40B4-BE49-F238E27FC236}">
                  <a16:creationId xmlns:a16="http://schemas.microsoft.com/office/drawing/2014/main" id="{504E5632-389A-45FB-AF04-E47A09ADA8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892"/>
            <a:stretch/>
          </p:blipFill>
          <p:spPr>
            <a:xfrm>
              <a:off x="3196069" y="4021608"/>
              <a:ext cx="2558933" cy="1702843"/>
            </a:xfrm>
            <a:prstGeom prst="snip2SameRect">
              <a:avLst>
                <a:gd name="adj1" fmla="val 7132"/>
                <a:gd name="adj2" fmla="val 0"/>
              </a:avLst>
            </a:prstGeom>
          </p:spPr>
        </p:pic>
        <p:pic>
          <p:nvPicPr>
            <p:cNvPr id="76" name="Picture 75" descr="A picture containing indoor&#10;&#10;Description automatically generated">
              <a:extLst>
                <a:ext uri="{FF2B5EF4-FFF2-40B4-BE49-F238E27FC236}">
                  <a16:creationId xmlns:a16="http://schemas.microsoft.com/office/drawing/2014/main" id="{3BC56002-D94C-4623-BBD1-B73106E5075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4818"/>
            <a:stretch/>
          </p:blipFill>
          <p:spPr>
            <a:xfrm>
              <a:off x="3887395" y="4157116"/>
              <a:ext cx="1167195" cy="1567335"/>
            </a:xfrm>
            <a:prstGeom prst="rect">
              <a:avLst/>
            </a:prstGeom>
          </p:spPr>
        </p:pic>
      </p:grpSp>
      <p:sp>
        <p:nvSpPr>
          <p:cNvPr id="77" name="Rectangle 76">
            <a:extLst>
              <a:ext uri="{FF2B5EF4-FFF2-40B4-BE49-F238E27FC236}">
                <a16:creationId xmlns:a16="http://schemas.microsoft.com/office/drawing/2014/main" id="{979513E9-8CF8-448B-9874-6E8BFC0011F6}"/>
              </a:ext>
            </a:extLst>
          </p:cNvPr>
          <p:cNvSpPr/>
          <p:nvPr/>
        </p:nvSpPr>
        <p:spPr>
          <a:xfrm>
            <a:off x="5819570" y="4021608"/>
            <a:ext cx="2751862" cy="2245758"/>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pt-BR" dirty="0">
                <a:solidFill>
                  <a:srgbClr val="232321"/>
                </a:solidFill>
              </a:rPr>
              <a:t>Multe alte opere de artă ale artistului român sunt expuse în galerii sau muzee din alte țări.</a:t>
            </a:r>
          </a:p>
        </p:txBody>
      </p:sp>
      <p:grpSp>
        <p:nvGrpSpPr>
          <p:cNvPr id="155" name="Group 154">
            <a:extLst>
              <a:ext uri="{FF2B5EF4-FFF2-40B4-BE49-F238E27FC236}">
                <a16:creationId xmlns:a16="http://schemas.microsoft.com/office/drawing/2014/main" id="{09400675-3B9E-4914-893E-F5FCC54ABAE9}"/>
              </a:ext>
            </a:extLst>
          </p:cNvPr>
          <p:cNvGrpSpPr/>
          <p:nvPr/>
        </p:nvGrpSpPr>
        <p:grpSpPr>
          <a:xfrm>
            <a:off x="572108" y="3407521"/>
            <a:ext cx="7999324" cy="484394"/>
            <a:chOff x="572108" y="3407521"/>
            <a:chExt cx="7999324" cy="484394"/>
          </a:xfrm>
        </p:grpSpPr>
        <p:grpSp>
          <p:nvGrpSpPr>
            <p:cNvPr id="152" name="Group 151">
              <a:extLst>
                <a:ext uri="{FF2B5EF4-FFF2-40B4-BE49-F238E27FC236}">
                  <a16:creationId xmlns:a16="http://schemas.microsoft.com/office/drawing/2014/main" id="{E1294526-C1D0-464C-9F1F-0032182B65CB}"/>
                </a:ext>
              </a:extLst>
            </p:cNvPr>
            <p:cNvGrpSpPr/>
            <p:nvPr/>
          </p:nvGrpSpPr>
          <p:grpSpPr>
            <a:xfrm>
              <a:off x="572568" y="3407521"/>
              <a:ext cx="7998864" cy="484394"/>
              <a:chOff x="572568" y="3407521"/>
              <a:chExt cx="7998864" cy="484394"/>
            </a:xfrm>
          </p:grpSpPr>
          <p:sp>
            <p:nvSpPr>
              <p:cNvPr id="79" name="Title 1">
                <a:extLst>
                  <a:ext uri="{FF2B5EF4-FFF2-40B4-BE49-F238E27FC236}">
                    <a16:creationId xmlns:a16="http://schemas.microsoft.com/office/drawing/2014/main" id="{D9019355-D2F1-4C31-88E7-483C23874544}"/>
                  </a:ext>
                </a:extLst>
              </p:cNvPr>
              <p:cNvSpPr txBox="1">
                <a:spLocks/>
              </p:cNvSpPr>
              <p:nvPr/>
            </p:nvSpPr>
            <p:spPr>
              <a:xfrm>
                <a:off x="5332576" y="3407521"/>
                <a:ext cx="3238856" cy="484394"/>
              </a:xfrm>
              <a:prstGeom prst="roundRect">
                <a:avLst>
                  <a:gd name="adj" fmla="val 0"/>
                </a:avLst>
              </a:prstGeom>
              <a:solidFill>
                <a:srgbClr val="689429">
                  <a:alpha val="50000"/>
                </a:srgbClr>
              </a:solidFill>
              <a:ln w="25400">
                <a:noFill/>
              </a:ln>
            </p:spPr>
            <p:txBody>
              <a:bodyPr vert="horz" lIns="274320" tIns="274320" rIns="274320" bIns="27432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fr-FR" sz="2000" dirty="0">
                  <a:solidFill>
                    <a:schemeClr val="bg1"/>
                  </a:solidFill>
                </a:endParaRPr>
              </a:p>
            </p:txBody>
          </p:sp>
          <p:sp>
            <p:nvSpPr>
              <p:cNvPr id="29" name="Title 1">
                <a:extLst>
                  <a:ext uri="{FF2B5EF4-FFF2-40B4-BE49-F238E27FC236}">
                    <a16:creationId xmlns:a16="http://schemas.microsoft.com/office/drawing/2014/main" id="{1E154A27-17EA-4AF0-AF69-07E20DA70C40}"/>
                  </a:ext>
                </a:extLst>
              </p:cNvPr>
              <p:cNvSpPr txBox="1">
                <a:spLocks/>
              </p:cNvSpPr>
              <p:nvPr/>
            </p:nvSpPr>
            <p:spPr>
              <a:xfrm>
                <a:off x="572568" y="3407521"/>
                <a:ext cx="4760008" cy="484394"/>
              </a:xfrm>
              <a:prstGeom prst="roundRect">
                <a:avLst>
                  <a:gd name="adj" fmla="val 0"/>
                </a:avLst>
              </a:prstGeom>
              <a:solidFill>
                <a:srgbClr val="689429">
                  <a:alpha val="50000"/>
                </a:srgbClr>
              </a:solidFill>
              <a:ln w="25400">
                <a:noFill/>
              </a:ln>
            </p:spPr>
            <p:txBody>
              <a:bodyPr vert="horz" lIns="274320" tIns="274320" rIns="274320" bIns="27432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it-IT" sz="2000" dirty="0">
                    <a:solidFill>
                      <a:schemeClr val="bg1"/>
                    </a:solidFill>
                  </a:rPr>
                  <a:t>Orașul Târgu Jiu din </a:t>
                </a:r>
                <a:r>
                  <a:rPr lang="it-IT" sz="2000" dirty="0" err="1">
                    <a:solidFill>
                      <a:schemeClr val="bg1"/>
                    </a:solidFill>
                  </a:rPr>
                  <a:t>județul</a:t>
                </a:r>
                <a:r>
                  <a:rPr lang="it-IT" sz="2000" dirty="0">
                    <a:solidFill>
                      <a:schemeClr val="bg1"/>
                    </a:solidFill>
                  </a:rPr>
                  <a:t> </a:t>
                </a:r>
                <a:r>
                  <a:rPr lang="ro-RO" sz="2000" dirty="0">
                    <a:solidFill>
                      <a:schemeClr val="bg1"/>
                    </a:solidFill>
                  </a:rPr>
                  <a:t>Gorj</a:t>
                </a:r>
                <a:r>
                  <a:rPr lang="it-IT" sz="2000" dirty="0">
                    <a:solidFill>
                      <a:schemeClr val="bg1"/>
                    </a:solidFill>
                  </a:rPr>
                  <a:t>.</a:t>
                </a:r>
              </a:p>
            </p:txBody>
          </p:sp>
        </p:grpSp>
        <p:sp>
          <p:nvSpPr>
            <p:cNvPr id="140" name="Arrow: Right 139">
              <a:extLst>
                <a:ext uri="{FF2B5EF4-FFF2-40B4-BE49-F238E27FC236}">
                  <a16:creationId xmlns:a16="http://schemas.microsoft.com/office/drawing/2014/main" id="{E942D5CB-EBC6-4492-9BD9-A17D14678843}"/>
                </a:ext>
              </a:extLst>
            </p:cNvPr>
            <p:cNvSpPr/>
            <p:nvPr/>
          </p:nvSpPr>
          <p:spPr>
            <a:xfrm>
              <a:off x="572108" y="3530076"/>
              <a:ext cx="316195" cy="23928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0BD2F1C7-971F-40C9-9480-8E2865B06142}"/>
              </a:ext>
            </a:extLst>
          </p:cNvPr>
          <p:cNvGrpSpPr/>
          <p:nvPr/>
        </p:nvGrpSpPr>
        <p:grpSpPr>
          <a:xfrm>
            <a:off x="572568" y="5782973"/>
            <a:ext cx="5182434" cy="484394"/>
            <a:chOff x="572568" y="5782973"/>
            <a:chExt cx="5182434" cy="484394"/>
          </a:xfrm>
        </p:grpSpPr>
        <p:grpSp>
          <p:nvGrpSpPr>
            <p:cNvPr id="153" name="Group 152">
              <a:extLst>
                <a:ext uri="{FF2B5EF4-FFF2-40B4-BE49-F238E27FC236}">
                  <a16:creationId xmlns:a16="http://schemas.microsoft.com/office/drawing/2014/main" id="{D5AEDE99-9B41-4860-ADF3-826CBA1C5BF6}"/>
                </a:ext>
              </a:extLst>
            </p:cNvPr>
            <p:cNvGrpSpPr/>
            <p:nvPr/>
          </p:nvGrpSpPr>
          <p:grpSpPr>
            <a:xfrm>
              <a:off x="572568" y="5782973"/>
              <a:ext cx="5182434" cy="484394"/>
              <a:chOff x="572568" y="5782973"/>
              <a:chExt cx="5182434" cy="484394"/>
            </a:xfrm>
          </p:grpSpPr>
          <p:sp>
            <p:nvSpPr>
              <p:cNvPr id="61" name="Title 1">
                <a:extLst>
                  <a:ext uri="{FF2B5EF4-FFF2-40B4-BE49-F238E27FC236}">
                    <a16:creationId xmlns:a16="http://schemas.microsoft.com/office/drawing/2014/main" id="{C527AC9D-3E39-4E5D-8DC4-6360EE3E4446}"/>
                  </a:ext>
                </a:extLst>
              </p:cNvPr>
              <p:cNvSpPr txBox="1">
                <a:spLocks/>
              </p:cNvSpPr>
              <p:nvPr/>
            </p:nvSpPr>
            <p:spPr>
              <a:xfrm>
                <a:off x="572568" y="5782973"/>
                <a:ext cx="4101982" cy="484394"/>
              </a:xfrm>
              <a:prstGeom prst="roundRect">
                <a:avLst>
                  <a:gd name="adj" fmla="val 0"/>
                </a:avLst>
              </a:prstGeom>
              <a:solidFill>
                <a:srgbClr val="689429">
                  <a:alpha val="50000"/>
                </a:srgbClr>
              </a:solidFill>
              <a:ln w="25400">
                <a:noFill/>
              </a:ln>
            </p:spPr>
            <p:txBody>
              <a:bodyPr vert="horz" lIns="274320" tIns="274320" rIns="274320" bIns="27432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fr-FR" sz="2000" dirty="0" err="1">
                    <a:solidFill>
                      <a:schemeClr val="bg1"/>
                    </a:solidFill>
                  </a:rPr>
                  <a:t>Muzeul</a:t>
                </a:r>
                <a:r>
                  <a:rPr lang="fr-FR" sz="2000" dirty="0">
                    <a:solidFill>
                      <a:schemeClr val="bg1"/>
                    </a:solidFill>
                  </a:rPr>
                  <a:t> de </a:t>
                </a:r>
                <a:r>
                  <a:rPr lang="fr-FR" sz="2000" dirty="0" err="1">
                    <a:solidFill>
                      <a:schemeClr val="bg1"/>
                    </a:solidFill>
                  </a:rPr>
                  <a:t>artă</a:t>
                </a:r>
                <a:r>
                  <a:rPr lang="fr-FR" sz="2000" dirty="0">
                    <a:solidFill>
                      <a:schemeClr val="bg1"/>
                    </a:solidFill>
                  </a:rPr>
                  <a:t> </a:t>
                </a:r>
                <a:r>
                  <a:rPr lang="fr-FR" sz="2000" dirty="0" err="1">
                    <a:solidFill>
                      <a:schemeClr val="bg1"/>
                    </a:solidFill>
                  </a:rPr>
                  <a:t>din</a:t>
                </a:r>
                <a:r>
                  <a:rPr lang="fr-FR" sz="2000" dirty="0">
                    <a:solidFill>
                      <a:schemeClr val="bg1"/>
                    </a:solidFill>
                  </a:rPr>
                  <a:t> Craiova.</a:t>
                </a:r>
              </a:p>
            </p:txBody>
          </p:sp>
          <p:sp>
            <p:nvSpPr>
              <p:cNvPr id="144" name="Title 1">
                <a:extLst>
                  <a:ext uri="{FF2B5EF4-FFF2-40B4-BE49-F238E27FC236}">
                    <a16:creationId xmlns:a16="http://schemas.microsoft.com/office/drawing/2014/main" id="{A198FC51-09F2-433C-B3BC-5226970903B8}"/>
                  </a:ext>
                </a:extLst>
              </p:cNvPr>
              <p:cNvSpPr txBox="1">
                <a:spLocks/>
              </p:cNvSpPr>
              <p:nvPr/>
            </p:nvSpPr>
            <p:spPr>
              <a:xfrm>
                <a:off x="4674550" y="5782973"/>
                <a:ext cx="1080452" cy="484394"/>
              </a:xfrm>
              <a:prstGeom prst="roundRect">
                <a:avLst>
                  <a:gd name="adj" fmla="val 0"/>
                </a:avLst>
              </a:prstGeom>
              <a:solidFill>
                <a:srgbClr val="689429">
                  <a:alpha val="50000"/>
                </a:srgbClr>
              </a:solidFill>
              <a:ln w="25400">
                <a:noFill/>
              </a:ln>
            </p:spPr>
            <p:txBody>
              <a:bodyPr vert="horz" lIns="274320" tIns="274320" rIns="274320" bIns="27432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fr-FR" sz="2000" dirty="0">
                  <a:solidFill>
                    <a:schemeClr val="bg1"/>
                  </a:solidFill>
                </a:endParaRPr>
              </a:p>
            </p:txBody>
          </p:sp>
        </p:grpSp>
        <p:sp>
          <p:nvSpPr>
            <p:cNvPr id="141" name="Arrow: Right 140">
              <a:extLst>
                <a:ext uri="{FF2B5EF4-FFF2-40B4-BE49-F238E27FC236}">
                  <a16:creationId xmlns:a16="http://schemas.microsoft.com/office/drawing/2014/main" id="{B1D81794-2F09-4AB3-BE62-A7292C5EA129}"/>
                </a:ext>
              </a:extLst>
            </p:cNvPr>
            <p:cNvSpPr/>
            <p:nvPr/>
          </p:nvSpPr>
          <p:spPr>
            <a:xfrm>
              <a:off x="572568" y="5905528"/>
              <a:ext cx="316195" cy="23928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724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anim calcmode="lin" valueType="num">
                                      <p:cBhvr>
                                        <p:cTn id="8" dur="1000" fill="hold"/>
                                        <p:tgtEl>
                                          <p:spTgt spid="156"/>
                                        </p:tgtEl>
                                        <p:attrNameLst>
                                          <p:attrName>ppt_x</p:attrName>
                                        </p:attrNameLst>
                                      </p:cBhvr>
                                      <p:tavLst>
                                        <p:tav tm="0">
                                          <p:val>
                                            <p:strVal val="#ppt_x"/>
                                          </p:val>
                                        </p:tav>
                                        <p:tav tm="100000">
                                          <p:val>
                                            <p:strVal val="#ppt_x"/>
                                          </p:val>
                                        </p:tav>
                                      </p:tavLst>
                                    </p:anim>
                                    <p:anim calcmode="lin" valueType="num">
                                      <p:cBhvr>
                                        <p:cTn id="9" dur="1000" fill="hold"/>
                                        <p:tgtEl>
                                          <p:spTgt spid="15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anim calcmode="lin" valueType="num">
                                      <p:cBhvr>
                                        <p:cTn id="18" dur="1000" fill="hold"/>
                                        <p:tgtEl>
                                          <p:spTgt spid="158"/>
                                        </p:tgtEl>
                                        <p:attrNameLst>
                                          <p:attrName>ppt_x</p:attrName>
                                        </p:attrNameLst>
                                      </p:cBhvr>
                                      <p:tavLst>
                                        <p:tav tm="0">
                                          <p:val>
                                            <p:strVal val="#ppt_x"/>
                                          </p:val>
                                        </p:tav>
                                        <p:tav tm="100000">
                                          <p:val>
                                            <p:strVal val="#ppt_x"/>
                                          </p:val>
                                        </p:tav>
                                      </p:tavLst>
                                    </p:anim>
                                    <p:anim calcmode="lin" valueType="num">
                                      <p:cBhvr>
                                        <p:cTn id="19" dur="1000" fill="hold"/>
                                        <p:tgtEl>
                                          <p:spTgt spid="15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par>
                          <p:cTn id="26" fill="hold">
                            <p:stCondLst>
                              <p:cond delay="1500"/>
                            </p:stCondLst>
                            <p:childTnLst>
                              <p:par>
                                <p:cTn id="27" presetID="2" presetClass="entr" presetSubtype="8" fill="hold" nodeType="afterEffect">
                                  <p:stCondLst>
                                    <p:cond delay="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2000" fill="hold"/>
                                        <p:tgtEl>
                                          <p:spTgt spid="155"/>
                                        </p:tgtEl>
                                        <p:attrNameLst>
                                          <p:attrName>ppt_x</p:attrName>
                                        </p:attrNameLst>
                                      </p:cBhvr>
                                      <p:tavLst>
                                        <p:tav tm="0">
                                          <p:val>
                                            <p:strVal val="0-#ppt_w/2"/>
                                          </p:val>
                                        </p:tav>
                                        <p:tav tm="100000">
                                          <p:val>
                                            <p:strVal val="#ppt_x"/>
                                          </p:val>
                                        </p:tav>
                                      </p:tavLst>
                                    </p:anim>
                                    <p:anim calcmode="lin" valueType="num">
                                      <p:cBhvr additive="base">
                                        <p:cTn id="30" dur="20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Effect transition="in" filter="fade">
                                      <p:cBhvr>
                                        <p:cTn id="35" dur="1000"/>
                                        <p:tgtEl>
                                          <p:spTgt spid="159"/>
                                        </p:tgtEl>
                                      </p:cBhvr>
                                    </p:animEffect>
                                    <p:anim calcmode="lin" valueType="num">
                                      <p:cBhvr>
                                        <p:cTn id="36" dur="1000" fill="hold"/>
                                        <p:tgtEl>
                                          <p:spTgt spid="159"/>
                                        </p:tgtEl>
                                        <p:attrNameLst>
                                          <p:attrName>ppt_x</p:attrName>
                                        </p:attrNameLst>
                                      </p:cBhvr>
                                      <p:tavLst>
                                        <p:tav tm="0">
                                          <p:val>
                                            <p:strVal val="#ppt_x"/>
                                          </p:val>
                                        </p:tav>
                                        <p:tav tm="100000">
                                          <p:val>
                                            <p:strVal val="#ppt_x"/>
                                          </p:val>
                                        </p:tav>
                                      </p:tavLst>
                                    </p:anim>
                                    <p:anim calcmode="lin" valueType="num">
                                      <p:cBhvr>
                                        <p:cTn id="37" dur="1000" fill="hold"/>
                                        <p:tgtEl>
                                          <p:spTgt spid="15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1000"/>
                                        <p:tgtEl>
                                          <p:spTgt spid="160"/>
                                        </p:tgtEl>
                                      </p:cBhvr>
                                    </p:animEffect>
                                    <p:anim calcmode="lin" valueType="num">
                                      <p:cBhvr>
                                        <p:cTn id="41" dur="1000" fill="hold"/>
                                        <p:tgtEl>
                                          <p:spTgt spid="160"/>
                                        </p:tgtEl>
                                        <p:attrNameLst>
                                          <p:attrName>ppt_x</p:attrName>
                                        </p:attrNameLst>
                                      </p:cBhvr>
                                      <p:tavLst>
                                        <p:tav tm="0">
                                          <p:val>
                                            <p:strVal val="#ppt_x"/>
                                          </p:val>
                                        </p:tav>
                                        <p:tav tm="100000">
                                          <p:val>
                                            <p:strVal val="#ppt_x"/>
                                          </p:val>
                                        </p:tav>
                                      </p:tavLst>
                                    </p:anim>
                                    <p:anim calcmode="lin" valueType="num">
                                      <p:cBhvr>
                                        <p:cTn id="42" dur="1000" fill="hold"/>
                                        <p:tgtEl>
                                          <p:spTgt spid="16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fade">
                                      <p:cBhvr>
                                        <p:cTn id="46" dur="500"/>
                                        <p:tgtEl>
                                          <p:spTgt spid="110"/>
                                        </p:tgtEl>
                                      </p:cBhvr>
                                    </p:animEffect>
                                  </p:childTnLst>
                                </p:cTn>
                              </p:par>
                            </p:childTnLst>
                          </p:cTn>
                        </p:par>
                        <p:par>
                          <p:cTn id="47" fill="hold">
                            <p:stCondLst>
                              <p:cond delay="1500"/>
                            </p:stCondLst>
                            <p:childTnLst>
                              <p:par>
                                <p:cTn id="48" presetID="2" presetClass="entr" presetSubtype="8" fill="hold" nodeType="afterEffect">
                                  <p:stCondLst>
                                    <p:cond delay="0"/>
                                  </p:stCondLst>
                                  <p:childTnLst>
                                    <p:set>
                                      <p:cBhvr>
                                        <p:cTn id="49" dur="1" fill="hold">
                                          <p:stCondLst>
                                            <p:cond delay="0"/>
                                          </p:stCondLst>
                                        </p:cTn>
                                        <p:tgtEl>
                                          <p:spTgt spid="154"/>
                                        </p:tgtEl>
                                        <p:attrNameLst>
                                          <p:attrName>style.visibility</p:attrName>
                                        </p:attrNameLst>
                                      </p:cBhvr>
                                      <p:to>
                                        <p:strVal val="visible"/>
                                      </p:to>
                                    </p:set>
                                    <p:anim calcmode="lin" valueType="num">
                                      <p:cBhvr additive="base">
                                        <p:cTn id="50" dur="2000" fill="hold"/>
                                        <p:tgtEl>
                                          <p:spTgt spid="154"/>
                                        </p:tgtEl>
                                        <p:attrNameLst>
                                          <p:attrName>ppt_x</p:attrName>
                                        </p:attrNameLst>
                                      </p:cBhvr>
                                      <p:tavLst>
                                        <p:tav tm="0">
                                          <p:val>
                                            <p:strVal val="0-#ppt_w/2"/>
                                          </p:val>
                                        </p:tav>
                                        <p:tav tm="100000">
                                          <p:val>
                                            <p:strVal val="#ppt_x"/>
                                          </p:val>
                                        </p:tav>
                                      </p:tavLst>
                                    </p:anim>
                                    <p:anim calcmode="lin" valueType="num">
                                      <p:cBhvr additive="base">
                                        <p:cTn id="51" dur="20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14A1532-8540-48C3-930A-14DF88912924}"/>
              </a:ext>
            </a:extLst>
          </p:cNvPr>
          <p:cNvSpPr/>
          <p:nvPr/>
        </p:nvSpPr>
        <p:spPr>
          <a:xfrm rot="12004111">
            <a:off x="3727347" y="3183519"/>
            <a:ext cx="3277248" cy="2997339"/>
          </a:xfrm>
          <a:custGeom>
            <a:avLst/>
            <a:gdLst>
              <a:gd name="connsiteX0" fmla="*/ 1162228 w 3169040"/>
              <a:gd name="connsiteY0" fmla="*/ 0 h 2898373"/>
              <a:gd name="connsiteX1" fmla="*/ 1614620 w 3169040"/>
              <a:gd name="connsiteY1" fmla="*/ 91334 h 2898373"/>
              <a:gd name="connsiteX2" fmla="*/ 1689749 w 3169040"/>
              <a:gd name="connsiteY2" fmla="*/ 127525 h 2898373"/>
              <a:gd name="connsiteX3" fmla="*/ 1719958 w 3169040"/>
              <a:gd name="connsiteY3" fmla="*/ 105187 h 2898373"/>
              <a:gd name="connsiteX4" fmla="*/ 1948362 w 3169040"/>
              <a:gd name="connsiteY4" fmla="*/ 42661 h 2898373"/>
              <a:gd name="connsiteX5" fmla="*/ 2356876 w 3169040"/>
              <a:gd name="connsiteY5" fmla="*/ 408774 h 2898373"/>
              <a:gd name="connsiteX6" fmla="*/ 2355483 w 3169040"/>
              <a:gd name="connsiteY6" fmla="*/ 421161 h 2898373"/>
              <a:gd name="connsiteX7" fmla="*/ 2360525 w 3169040"/>
              <a:gd name="connsiteY7" fmla="*/ 420051 h 2898373"/>
              <a:gd name="connsiteX8" fmla="*/ 2467381 w 3169040"/>
              <a:gd name="connsiteY8" fmla="*/ 412334 h 2898373"/>
              <a:gd name="connsiteX9" fmla="*/ 3169040 w 3169040"/>
              <a:gd name="connsiteY9" fmla="*/ 1082111 h 2898373"/>
              <a:gd name="connsiteX10" fmla="*/ 2963529 w 3169040"/>
              <a:gd name="connsiteY10" fmla="*/ 1555715 h 2898373"/>
              <a:gd name="connsiteX11" fmla="*/ 2937241 w 3169040"/>
              <a:gd name="connsiteY11" fmla="*/ 1576419 h 2898373"/>
              <a:gd name="connsiteX12" fmla="*/ 2947397 w 3169040"/>
              <a:gd name="connsiteY12" fmla="*/ 1602907 h 2898373"/>
              <a:gd name="connsiteX13" fmla="*/ 2994426 w 3169040"/>
              <a:gd name="connsiteY13" fmla="*/ 1899840 h 2898373"/>
              <a:gd name="connsiteX14" fmla="*/ 1948362 w 3169040"/>
              <a:gd name="connsiteY14" fmla="*/ 2898373 h 2898373"/>
              <a:gd name="connsiteX15" fmla="*/ 1292704 w 3169040"/>
              <a:gd name="connsiteY15" fmla="*/ 2677933 h 2898373"/>
              <a:gd name="connsiteX16" fmla="*/ 1244188 w 3169040"/>
              <a:gd name="connsiteY16" fmla="*/ 2635337 h 2898373"/>
              <a:gd name="connsiteX17" fmla="*/ 1175416 w 3169040"/>
              <a:gd name="connsiteY17" fmla="*/ 2670969 h 2898373"/>
              <a:gd name="connsiteX18" fmla="*/ 902298 w 3169040"/>
              <a:gd name="connsiteY18" fmla="*/ 2723603 h 2898373"/>
              <a:gd name="connsiteX19" fmla="*/ 200639 w 3169040"/>
              <a:gd name="connsiteY19" fmla="*/ 2053826 h 2898373"/>
              <a:gd name="connsiteX20" fmla="*/ 214894 w 3169040"/>
              <a:gd name="connsiteY20" fmla="*/ 1918843 h 2898373"/>
              <a:gd name="connsiteX21" fmla="*/ 234859 w 3169040"/>
              <a:gd name="connsiteY21" fmla="*/ 1857447 h 2898373"/>
              <a:gd name="connsiteX22" fmla="*/ 153982 w 3169040"/>
              <a:gd name="connsiteY22" fmla="*/ 1740736 h 2898373"/>
              <a:gd name="connsiteX23" fmla="*/ 0 w 3169040"/>
              <a:gd name="connsiteY23" fmla="*/ 1162228 h 2898373"/>
              <a:gd name="connsiteX24" fmla="*/ 1162228 w 3169040"/>
              <a:gd name="connsiteY24" fmla="*/ 0 h 289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9040" h="2898373">
                <a:moveTo>
                  <a:pt x="1162228" y="0"/>
                </a:moveTo>
                <a:cubicBezTo>
                  <a:pt x="1322699" y="0"/>
                  <a:pt x="1475573" y="32522"/>
                  <a:pt x="1614620" y="91334"/>
                </a:cubicBezTo>
                <a:lnTo>
                  <a:pt x="1689749" y="127525"/>
                </a:lnTo>
                <a:lnTo>
                  <a:pt x="1719958" y="105187"/>
                </a:lnTo>
                <a:cubicBezTo>
                  <a:pt x="1785157" y="65711"/>
                  <a:pt x="1863756" y="42661"/>
                  <a:pt x="1948362" y="42661"/>
                </a:cubicBezTo>
                <a:cubicBezTo>
                  <a:pt x="2173978" y="42661"/>
                  <a:pt x="2356876" y="206575"/>
                  <a:pt x="2356876" y="408774"/>
                </a:cubicBezTo>
                <a:lnTo>
                  <a:pt x="2355483" y="421161"/>
                </a:lnTo>
                <a:lnTo>
                  <a:pt x="2360525" y="420051"/>
                </a:lnTo>
                <a:cubicBezTo>
                  <a:pt x="2395367" y="414969"/>
                  <a:pt x="2431052" y="412334"/>
                  <a:pt x="2467381" y="412334"/>
                </a:cubicBezTo>
                <a:cubicBezTo>
                  <a:pt x="2854897" y="412334"/>
                  <a:pt x="3169040" y="712203"/>
                  <a:pt x="3169040" y="1082111"/>
                </a:cubicBezTo>
                <a:cubicBezTo>
                  <a:pt x="3169040" y="1267065"/>
                  <a:pt x="3090504" y="1434510"/>
                  <a:pt x="2963529" y="1555715"/>
                </a:cubicBezTo>
                <a:lnTo>
                  <a:pt x="2937241" y="1576419"/>
                </a:lnTo>
                <a:lnTo>
                  <a:pt x="2947397" y="1602907"/>
                </a:lnTo>
                <a:cubicBezTo>
                  <a:pt x="2977961" y="1696708"/>
                  <a:pt x="2994426" y="1796439"/>
                  <a:pt x="2994426" y="1899840"/>
                </a:cubicBezTo>
                <a:cubicBezTo>
                  <a:pt x="2994426" y="2451315"/>
                  <a:pt x="2526087" y="2898373"/>
                  <a:pt x="1948362" y="2898373"/>
                </a:cubicBezTo>
                <a:cubicBezTo>
                  <a:pt x="1700121" y="2898373"/>
                  <a:pt x="1472076" y="2815832"/>
                  <a:pt x="1292704" y="2677933"/>
                </a:cubicBezTo>
                <a:lnTo>
                  <a:pt x="1244188" y="2635337"/>
                </a:lnTo>
                <a:lnTo>
                  <a:pt x="1175416" y="2670969"/>
                </a:lnTo>
                <a:cubicBezTo>
                  <a:pt x="1091470" y="2704861"/>
                  <a:pt x="999177" y="2723603"/>
                  <a:pt x="902298" y="2723603"/>
                </a:cubicBezTo>
                <a:cubicBezTo>
                  <a:pt x="514782" y="2723603"/>
                  <a:pt x="200639" y="2423734"/>
                  <a:pt x="200639" y="2053826"/>
                </a:cubicBezTo>
                <a:cubicBezTo>
                  <a:pt x="200639" y="2007588"/>
                  <a:pt x="205547" y="1962444"/>
                  <a:pt x="214894" y="1918843"/>
                </a:cubicBezTo>
                <a:lnTo>
                  <a:pt x="234859" y="1857447"/>
                </a:lnTo>
                <a:lnTo>
                  <a:pt x="153982" y="1740736"/>
                </a:lnTo>
                <a:cubicBezTo>
                  <a:pt x="56023" y="1570378"/>
                  <a:pt x="0" y="1372846"/>
                  <a:pt x="0" y="1162228"/>
                </a:cubicBezTo>
                <a:cubicBezTo>
                  <a:pt x="0" y="520347"/>
                  <a:pt x="520347" y="0"/>
                  <a:pt x="1162228" y="0"/>
                </a:cubicBezTo>
                <a:close/>
              </a:path>
            </a:pathLst>
          </a:custGeom>
          <a:solidFill>
            <a:srgbClr val="8BC5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1" descr="A picture containing indoor&#10;&#10;Description automatically generated" hidden="1">
            <a:extLst>
              <a:ext uri="{FF2B5EF4-FFF2-40B4-BE49-F238E27FC236}">
                <a16:creationId xmlns:a16="http://schemas.microsoft.com/office/drawing/2014/main" id="{5C028554-C3B0-4009-8956-B3F001FE2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020" y="3262136"/>
            <a:ext cx="1517155" cy="2391674"/>
          </a:xfrm>
          <a:prstGeom prst="rect">
            <a:avLst/>
          </a:prstGeom>
        </p:spPr>
      </p:pic>
      <p:pic>
        <p:nvPicPr>
          <p:cNvPr id="30" name="2" hidden="1">
            <a:extLst>
              <a:ext uri="{FF2B5EF4-FFF2-40B4-BE49-F238E27FC236}">
                <a16:creationId xmlns:a16="http://schemas.microsoft.com/office/drawing/2014/main" id="{949849EC-DF53-4D0E-839D-08979C71B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826" y="3232509"/>
            <a:ext cx="867344" cy="2394285"/>
          </a:xfrm>
          <a:prstGeom prst="rect">
            <a:avLst/>
          </a:prstGeom>
        </p:spPr>
      </p:pic>
      <p:sp>
        <p:nvSpPr>
          <p:cNvPr id="54" name="1t" hidden="1">
            <a:extLst>
              <a:ext uri="{FF2B5EF4-FFF2-40B4-BE49-F238E27FC236}">
                <a16:creationId xmlns:a16="http://schemas.microsoft.com/office/drawing/2014/main" id="{B9F17BB8-D3F3-4EA8-AD2B-36BBAE648739}"/>
              </a:ext>
            </a:extLst>
          </p:cNvPr>
          <p:cNvSpPr/>
          <p:nvPr/>
        </p:nvSpPr>
        <p:spPr>
          <a:xfrm>
            <a:off x="1484641" y="5815959"/>
            <a:ext cx="1317912"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Sărutul</a:t>
            </a:r>
          </a:p>
        </p:txBody>
      </p:sp>
      <p:sp>
        <p:nvSpPr>
          <p:cNvPr id="55" name="2t" hidden="1">
            <a:extLst>
              <a:ext uri="{FF2B5EF4-FFF2-40B4-BE49-F238E27FC236}">
                <a16:creationId xmlns:a16="http://schemas.microsoft.com/office/drawing/2014/main" id="{70BEC726-A807-4262-A9E7-7351E77C7581}"/>
              </a:ext>
            </a:extLst>
          </p:cNvPr>
          <p:cNvSpPr/>
          <p:nvPr/>
        </p:nvSpPr>
        <p:spPr>
          <a:xfrm>
            <a:off x="5294188" y="5818390"/>
            <a:ext cx="2762619" cy="404481"/>
          </a:xfrm>
          <a:prstGeom prst="roundRect">
            <a:avLst>
              <a:gd name="adj" fmla="val 0"/>
            </a:avLst>
          </a:prstGeom>
          <a:noFill/>
          <a:ln w="25400">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ro-RO" dirty="0">
                <a:solidFill>
                  <a:srgbClr val="232321"/>
                </a:solidFill>
              </a:rPr>
              <a:t>Domnișoara Pogany</a:t>
            </a:r>
          </a:p>
        </p:txBody>
      </p:sp>
      <p:cxnSp>
        <p:nvCxnSpPr>
          <p:cNvPr id="60" name="1con" hidden="1">
            <a:extLst>
              <a:ext uri="{FF2B5EF4-FFF2-40B4-BE49-F238E27FC236}">
                <a16:creationId xmlns:a16="http://schemas.microsoft.com/office/drawing/2014/main" id="{42D6BB5A-CFB7-4EB8-BB77-7DF1CCC7C935}"/>
              </a:ext>
            </a:extLst>
          </p:cNvPr>
          <p:cNvCxnSpPr>
            <a:cxnSpLocks/>
          </p:cNvCxnSpPr>
          <p:nvPr/>
        </p:nvCxnSpPr>
        <p:spPr>
          <a:xfrm>
            <a:off x="3416467" y="4650474"/>
            <a:ext cx="2302902" cy="0"/>
          </a:xfrm>
          <a:prstGeom prst="line">
            <a:avLst/>
          </a:prstGeom>
          <a:ln w="25400">
            <a:solidFill>
              <a:srgbClr val="689429"/>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9D2ACA26-12A5-4A05-AB6E-F3988F060C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692" y="2541825"/>
            <a:ext cx="4266157" cy="3897432"/>
          </a:xfrm>
          <a:prstGeom prst="rect">
            <a:avLst/>
          </a:prstGeom>
        </p:spPr>
      </p:pic>
      <p:sp>
        <p:nvSpPr>
          <p:cNvPr id="14" name="TextBox 13">
            <a:extLst>
              <a:ext uri="{FF2B5EF4-FFF2-40B4-BE49-F238E27FC236}">
                <a16:creationId xmlns:a16="http://schemas.microsoft.com/office/drawing/2014/main" id="{C5380754-EC9A-4A88-950B-BA05BA7BAD33}"/>
              </a:ext>
            </a:extLst>
          </p:cNvPr>
          <p:cNvSpPr txBox="1"/>
          <p:nvPr/>
        </p:nvSpPr>
        <p:spPr>
          <a:xfrm rot="17814341">
            <a:off x="980432" y="2126540"/>
            <a:ext cx="591306" cy="1569660"/>
          </a:xfrm>
          <a:prstGeom prst="rect">
            <a:avLst/>
          </a:prstGeom>
          <a:noFill/>
        </p:spPr>
        <p:txBody>
          <a:bodyPr wrap="square" rtlCol="0">
            <a:spAutoFit/>
          </a:bodyPr>
          <a:lstStyle/>
          <a:p>
            <a:r>
              <a:rPr lang="ro-RO" sz="9600" b="1" dirty="0">
                <a:solidFill>
                  <a:srgbClr val="85BD33"/>
                </a:solidFill>
              </a:rPr>
              <a:t>?</a:t>
            </a:r>
            <a:endParaRPr lang="en-GB" sz="9600" b="1" dirty="0">
              <a:solidFill>
                <a:srgbClr val="85BD33"/>
              </a:solidFill>
            </a:endParaRPr>
          </a:p>
        </p:txBody>
      </p:sp>
      <p:sp>
        <p:nvSpPr>
          <p:cNvPr id="21" name="TextBox 20">
            <a:extLst>
              <a:ext uri="{FF2B5EF4-FFF2-40B4-BE49-F238E27FC236}">
                <a16:creationId xmlns:a16="http://schemas.microsoft.com/office/drawing/2014/main" id="{A71E652E-C38F-4D80-879B-F8C5CA0D194A}"/>
              </a:ext>
            </a:extLst>
          </p:cNvPr>
          <p:cNvSpPr txBox="1"/>
          <p:nvPr/>
        </p:nvSpPr>
        <p:spPr>
          <a:xfrm rot="20383971">
            <a:off x="1701897" y="662913"/>
            <a:ext cx="544489" cy="2215991"/>
          </a:xfrm>
          <a:prstGeom prst="rect">
            <a:avLst/>
          </a:prstGeom>
          <a:noFill/>
        </p:spPr>
        <p:txBody>
          <a:bodyPr wrap="square" rtlCol="0">
            <a:spAutoFit/>
          </a:bodyPr>
          <a:lstStyle/>
          <a:p>
            <a:r>
              <a:rPr lang="ro-RO" sz="13800" b="1" dirty="0">
                <a:solidFill>
                  <a:srgbClr val="689429"/>
                </a:solidFill>
              </a:rPr>
              <a:t>?</a:t>
            </a:r>
            <a:endParaRPr lang="en-GB" sz="13800" b="1" dirty="0">
              <a:solidFill>
                <a:srgbClr val="689429"/>
              </a:solidFill>
            </a:endParaRPr>
          </a:p>
        </p:txBody>
      </p:sp>
      <p:sp>
        <p:nvSpPr>
          <p:cNvPr id="22" name="TextBox 21">
            <a:extLst>
              <a:ext uri="{FF2B5EF4-FFF2-40B4-BE49-F238E27FC236}">
                <a16:creationId xmlns:a16="http://schemas.microsoft.com/office/drawing/2014/main" id="{E6513DAA-D8CC-4F7E-9A49-FB77BAB9075B}"/>
              </a:ext>
            </a:extLst>
          </p:cNvPr>
          <p:cNvSpPr txBox="1"/>
          <p:nvPr/>
        </p:nvSpPr>
        <p:spPr>
          <a:xfrm rot="1635572">
            <a:off x="3250907" y="1263873"/>
            <a:ext cx="173940" cy="1107996"/>
          </a:xfrm>
          <a:prstGeom prst="rect">
            <a:avLst/>
          </a:prstGeom>
          <a:noFill/>
        </p:spPr>
        <p:txBody>
          <a:bodyPr wrap="square" rtlCol="0">
            <a:spAutoFit/>
          </a:bodyPr>
          <a:lstStyle/>
          <a:p>
            <a:r>
              <a:rPr lang="ro-RO" sz="6600" b="1" dirty="0">
                <a:solidFill>
                  <a:srgbClr val="B9D36E"/>
                </a:solidFill>
              </a:rPr>
              <a:t>?</a:t>
            </a:r>
            <a:endParaRPr lang="en-GB" sz="6600" b="1" dirty="0">
              <a:solidFill>
                <a:srgbClr val="B9D36E"/>
              </a:solidFill>
            </a:endParaRPr>
          </a:p>
        </p:txBody>
      </p:sp>
      <p:sp>
        <p:nvSpPr>
          <p:cNvPr id="23" name="Speech Bubble: Rectangle with Corners Rounded 22">
            <a:extLst>
              <a:ext uri="{FF2B5EF4-FFF2-40B4-BE49-F238E27FC236}">
                <a16:creationId xmlns:a16="http://schemas.microsoft.com/office/drawing/2014/main" id="{944ED543-01DE-46B9-9E24-783891903778}"/>
              </a:ext>
            </a:extLst>
          </p:cNvPr>
          <p:cNvSpPr/>
          <p:nvPr/>
        </p:nvSpPr>
        <p:spPr>
          <a:xfrm>
            <a:off x="4390500" y="1120235"/>
            <a:ext cx="3888153" cy="1208700"/>
          </a:xfrm>
          <a:prstGeom prst="wedgeRoundRectCallout">
            <a:avLst>
              <a:gd name="adj1" fmla="val -36893"/>
              <a:gd name="adj2" fmla="val 71095"/>
              <a:gd name="adj3" fmla="val 16667"/>
            </a:avLst>
          </a:prstGeom>
          <a:solidFill>
            <a:srgbClr val="C7DC8B"/>
          </a:solidFill>
          <a:ln w="38100" cap="rnd">
            <a:solidFill>
              <a:srgbClr val="6894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fr-FR" sz="2000" b="1" dirty="0">
                <a:solidFill>
                  <a:schemeClr val="bg1"/>
                </a:solidFill>
              </a:rPr>
              <a:t>Care </a:t>
            </a:r>
            <a:r>
              <a:rPr lang="fr-FR" sz="2000" b="1" dirty="0" err="1">
                <a:solidFill>
                  <a:schemeClr val="bg1"/>
                </a:solidFill>
              </a:rPr>
              <a:t>din</a:t>
            </a:r>
            <a:r>
              <a:rPr lang="fr-FR" sz="2000" b="1" dirty="0">
                <a:solidFill>
                  <a:schemeClr val="bg1"/>
                </a:solidFill>
              </a:rPr>
              <a:t> </a:t>
            </a:r>
            <a:r>
              <a:rPr lang="fr-FR" sz="2000" b="1" dirty="0" err="1">
                <a:solidFill>
                  <a:schemeClr val="bg1"/>
                </a:solidFill>
              </a:rPr>
              <a:t>operele</a:t>
            </a:r>
            <a:r>
              <a:rPr lang="fr-FR" sz="2000" b="1" dirty="0">
                <a:solidFill>
                  <a:schemeClr val="bg1"/>
                </a:solidFill>
              </a:rPr>
              <a:t> </a:t>
            </a:r>
            <a:r>
              <a:rPr lang="fr-FR" sz="2000" b="1" dirty="0" err="1">
                <a:solidFill>
                  <a:schemeClr val="bg1"/>
                </a:solidFill>
              </a:rPr>
              <a:t>mele</a:t>
            </a:r>
            <a:r>
              <a:rPr lang="fr-FR" sz="2000" b="1" dirty="0">
                <a:solidFill>
                  <a:schemeClr val="bg1"/>
                </a:solidFill>
              </a:rPr>
              <a:t> </a:t>
            </a:r>
            <a:r>
              <a:rPr lang="fr-FR" sz="2000" b="1" dirty="0" err="1">
                <a:solidFill>
                  <a:schemeClr val="bg1"/>
                </a:solidFill>
              </a:rPr>
              <a:t>îți</a:t>
            </a:r>
            <a:r>
              <a:rPr lang="fr-FR" sz="2000" b="1" dirty="0">
                <a:solidFill>
                  <a:schemeClr val="bg1"/>
                </a:solidFill>
              </a:rPr>
              <a:t> place </a:t>
            </a:r>
            <a:r>
              <a:rPr lang="fr-FR" sz="2000" b="1" dirty="0" err="1">
                <a:solidFill>
                  <a:schemeClr val="bg1"/>
                </a:solidFill>
              </a:rPr>
              <a:t>cel</a:t>
            </a:r>
            <a:r>
              <a:rPr lang="fr-FR" sz="2000" b="1" dirty="0">
                <a:solidFill>
                  <a:schemeClr val="bg1"/>
                </a:solidFill>
              </a:rPr>
              <a:t> mai </a:t>
            </a:r>
            <a:r>
              <a:rPr lang="fr-FR" sz="2000" b="1" dirty="0" err="1">
                <a:solidFill>
                  <a:schemeClr val="bg1"/>
                </a:solidFill>
              </a:rPr>
              <a:t>mult</a:t>
            </a:r>
            <a:r>
              <a:rPr lang="fr-FR" sz="2000" b="1" dirty="0">
                <a:solidFill>
                  <a:schemeClr val="bg1"/>
                </a:solidFill>
              </a:rPr>
              <a:t> </a:t>
            </a:r>
            <a:r>
              <a:rPr lang="fr-FR" sz="2000" b="1" dirty="0" err="1">
                <a:solidFill>
                  <a:schemeClr val="bg1"/>
                </a:solidFill>
              </a:rPr>
              <a:t>și</a:t>
            </a:r>
            <a:r>
              <a:rPr lang="fr-FR" sz="2000" b="1" dirty="0">
                <a:solidFill>
                  <a:schemeClr val="bg1"/>
                </a:solidFill>
              </a:rPr>
              <a:t> de ce?</a:t>
            </a:r>
            <a:endParaRPr lang="ro-RO" sz="2000" b="1" dirty="0">
              <a:solidFill>
                <a:schemeClr val="bg1"/>
              </a:solidFill>
            </a:endParaRPr>
          </a:p>
        </p:txBody>
      </p:sp>
      <p:pic>
        <p:nvPicPr>
          <p:cNvPr id="2" name="Picture 1"/>
          <p:cNvPicPr>
            <a:picLocks noChangeAspect="1"/>
          </p:cNvPicPr>
          <p:nvPr/>
        </p:nvPicPr>
        <p:blipFill>
          <a:blip r:embed="rId5"/>
          <a:stretch>
            <a:fillRect/>
          </a:stretch>
        </p:blipFill>
        <p:spPr>
          <a:xfrm>
            <a:off x="571" y="857571"/>
            <a:ext cx="9142857" cy="5142857"/>
          </a:xfrm>
          <a:prstGeom prst="rect">
            <a:avLst/>
          </a:prstGeom>
        </p:spPr>
      </p:pic>
    </p:spTree>
    <p:extLst>
      <p:ext uri="{BB962C8B-B14F-4D97-AF65-F5344CB8AC3E}">
        <p14:creationId xmlns:p14="http://schemas.microsoft.com/office/powerpoint/2010/main" val="291344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1"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71" y="857571"/>
            <a:ext cx="9142857" cy="5142857"/>
          </a:xfrm>
          <a:prstGeom prst="rect">
            <a:avLst/>
          </a:prstGeom>
        </p:spPr>
      </p:pic>
    </p:spTree>
    <p:extLst>
      <p:ext uri="{BB962C8B-B14F-4D97-AF65-F5344CB8AC3E}">
        <p14:creationId xmlns:p14="http://schemas.microsoft.com/office/powerpoint/2010/main" val="41568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71" y="319177"/>
            <a:ext cx="9142857" cy="5681251"/>
          </a:xfrm>
          <a:prstGeom prst="rect">
            <a:avLst/>
          </a:prstGeom>
        </p:spPr>
      </p:pic>
    </p:spTree>
    <p:extLst>
      <p:ext uri="{BB962C8B-B14F-4D97-AF65-F5344CB8AC3E}">
        <p14:creationId xmlns:p14="http://schemas.microsoft.com/office/powerpoint/2010/main" val="106745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2953" y="-1682086"/>
            <a:ext cx="8851736" cy="10219663"/>
            <a:chOff x="-3199" y="-2194"/>
            <a:chExt cx="8852406" cy="10219944"/>
          </a:xfrm>
        </p:grpSpPr>
        <p:pic>
          <p:nvPicPr>
            <p:cNvPr id="3" name="Picture 2"/>
            <p:cNvPicPr/>
            <p:nvPr/>
          </p:nvPicPr>
          <p:blipFill>
            <a:blip r:embed="rId2"/>
            <a:stretch>
              <a:fillRect/>
            </a:stretch>
          </p:blipFill>
          <p:spPr>
            <a:xfrm>
              <a:off x="-3199" y="-2194"/>
              <a:ext cx="7214616" cy="10219944"/>
            </a:xfrm>
            <a:prstGeom prst="rect">
              <a:avLst/>
            </a:prstGeom>
          </p:spPr>
        </p:pic>
        <p:sp>
          <p:nvSpPr>
            <p:cNvPr id="4" name="Shape 1486"/>
            <p:cNvSpPr/>
            <p:nvPr/>
          </p:nvSpPr>
          <p:spPr>
            <a:xfrm>
              <a:off x="63487" y="414696"/>
              <a:ext cx="7085241" cy="1259624"/>
            </a:xfrm>
            <a:custGeom>
              <a:avLst/>
              <a:gdLst/>
              <a:ahLst/>
              <a:cxnLst/>
              <a:rect l="0" t="0" r="0" b="0"/>
              <a:pathLst>
                <a:path w="7085241" h="1259624">
                  <a:moveTo>
                    <a:pt x="0" y="0"/>
                  </a:moveTo>
                  <a:lnTo>
                    <a:pt x="7085241" y="0"/>
                  </a:lnTo>
                  <a:lnTo>
                    <a:pt x="7085241" y="1259624"/>
                  </a:lnTo>
                  <a:lnTo>
                    <a:pt x="0" y="1259624"/>
                  </a:lnTo>
                  <a:lnTo>
                    <a:pt x="0" y="0"/>
                  </a:lnTo>
                </a:path>
              </a:pathLst>
            </a:custGeom>
            <a:ln w="0" cap="flat">
              <a:miter lim="127000"/>
            </a:ln>
          </p:spPr>
          <p:style>
            <a:lnRef idx="0">
              <a:srgbClr val="000000">
                <a:alpha val="0"/>
              </a:srgbClr>
            </a:lnRef>
            <a:fillRef idx="1">
              <a:srgbClr val="FEE9D9"/>
            </a:fillRef>
            <a:effectRef idx="0">
              <a:scrgbClr r="0" g="0" b="0"/>
            </a:effectRef>
            <a:fontRef idx="none"/>
          </p:style>
          <p:txBody>
            <a:bodyPr/>
            <a:lstStyle/>
            <a:p>
              <a:endParaRPr lang="en-US"/>
            </a:p>
          </p:txBody>
        </p:sp>
        <p:sp>
          <p:nvSpPr>
            <p:cNvPr id="5" name="Rectangle 4"/>
            <p:cNvSpPr/>
            <p:nvPr/>
          </p:nvSpPr>
          <p:spPr>
            <a:xfrm>
              <a:off x="1681411" y="599826"/>
              <a:ext cx="5281338" cy="693966"/>
            </a:xfrm>
            <a:prstGeom prst="rect">
              <a:avLst/>
            </a:prstGeom>
            <a:ln>
              <a:noFill/>
            </a:ln>
          </p:spPr>
          <p:txBody>
            <a:bodyPr vert="horz" lIns="0" tIns="0" rIns="0" bIns="0" rtlCol="0">
              <a:noAutofit/>
            </a:bodyPr>
            <a:lstStyle/>
            <a:p>
              <a:pPr>
                <a:lnSpc>
                  <a:spcPct val="107000"/>
                </a:lnSpc>
                <a:spcAft>
                  <a:spcPts val="800"/>
                </a:spcAft>
              </a:pPr>
              <a:r>
                <a:rPr lang="en-US" sz="3300" b="1">
                  <a:solidFill>
                    <a:srgbClr val="E9592F"/>
                  </a:solidFill>
                  <a:effectLst/>
                  <a:latin typeface="Calibri" panose="020F0502020204030204" pitchFamily="34" charset="0"/>
                  <a:ea typeface="Calibri" panose="020F0502020204030204" pitchFamily="34" charset="0"/>
                </a:rPr>
                <a:t>Domnișoara</a:t>
              </a:r>
              <a:r>
                <a:rPr lang="en-US" sz="3300" b="1" spc="210">
                  <a:solidFill>
                    <a:srgbClr val="E9592F"/>
                  </a:solidFill>
                  <a:effectLst/>
                  <a:latin typeface="Calibri" panose="020F0502020204030204" pitchFamily="34" charset="0"/>
                  <a:ea typeface="Calibri" panose="020F0502020204030204" pitchFamily="34" charset="0"/>
                </a:rPr>
                <a:t> </a:t>
              </a:r>
              <a:r>
                <a:rPr lang="en-US" sz="3300" b="1">
                  <a:solidFill>
                    <a:srgbClr val="E9592F"/>
                  </a:solidFill>
                  <a:effectLst/>
                  <a:latin typeface="Calibri" panose="020F0502020204030204" pitchFamily="34" charset="0"/>
                  <a:ea typeface="Calibri" panose="020F0502020204030204" pitchFamily="34" charset="0"/>
                </a:rPr>
                <a:t>Pogany</a:t>
              </a:r>
              <a:r>
                <a:rPr lang="en-US" sz="3300" b="1" spc="210">
                  <a:solidFill>
                    <a:srgbClr val="E9592F"/>
                  </a:solidFill>
                  <a:effectLst/>
                  <a:latin typeface="Calibri" panose="020F0502020204030204" pitchFamily="34" charset="0"/>
                  <a:ea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6" name="Rectangle 5"/>
            <p:cNvSpPr/>
            <p:nvPr/>
          </p:nvSpPr>
          <p:spPr>
            <a:xfrm>
              <a:off x="447666" y="1076127"/>
              <a:ext cx="8401541" cy="525732"/>
            </a:xfrm>
            <a:prstGeom prst="rect">
              <a:avLst/>
            </a:prstGeom>
            <a:ln>
              <a:noFill/>
            </a:ln>
          </p:spPr>
          <p:txBody>
            <a:bodyPr vert="horz" lIns="0" tIns="0" rIns="0" bIns="0" rtlCol="0">
              <a:noAutofit/>
            </a:bodyPr>
            <a:lstStyle/>
            <a:p>
              <a:pPr>
                <a:lnSpc>
                  <a:spcPct val="107000"/>
                </a:lnSpc>
                <a:spcAft>
                  <a:spcPts val="800"/>
                </a:spcAft>
              </a:pPr>
              <a:r>
                <a:rPr lang="en-US" sz="2500">
                  <a:solidFill>
                    <a:srgbClr val="181717"/>
                  </a:solidFill>
                  <a:effectLst/>
                  <a:latin typeface="Calibri" panose="020F0502020204030204" pitchFamily="34" charset="0"/>
                  <a:ea typeface="Calibri" panose="020F0502020204030204" pitchFamily="34" charset="0"/>
                </a:rPr>
                <a:t>–</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Sculptură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realizată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de</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Constantin</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Brâncuși</a:t>
              </a:r>
              <a:endParaRPr lang="en-US" sz="1100">
                <a:solidFill>
                  <a:srgbClr val="000000"/>
                </a:solidFill>
                <a:effectLst/>
                <a:latin typeface="Calibri" panose="020F0502020204030204" pitchFamily="34" charset="0"/>
                <a:ea typeface="Calibri" panose="020F0502020204030204" pitchFamily="34" charset="0"/>
              </a:endParaRPr>
            </a:p>
          </p:txBody>
        </p:sp>
        <p:sp>
          <p:nvSpPr>
            <p:cNvPr id="7" name="Shape 37"/>
            <p:cNvSpPr/>
            <p:nvPr/>
          </p:nvSpPr>
          <p:spPr>
            <a:xfrm>
              <a:off x="63487" y="414696"/>
              <a:ext cx="7085241" cy="1259624"/>
            </a:xfrm>
            <a:custGeom>
              <a:avLst/>
              <a:gdLst/>
              <a:ahLst/>
              <a:cxnLst/>
              <a:rect l="0" t="0" r="0" b="0"/>
              <a:pathLst>
                <a:path w="7085241" h="1259624">
                  <a:moveTo>
                    <a:pt x="0" y="1259624"/>
                  </a:moveTo>
                  <a:lnTo>
                    <a:pt x="7085241" y="1259624"/>
                  </a:lnTo>
                  <a:lnTo>
                    <a:pt x="7085241" y="0"/>
                  </a:lnTo>
                  <a:lnTo>
                    <a:pt x="0" y="0"/>
                  </a:lnTo>
                  <a:close/>
                </a:path>
              </a:pathLst>
            </a:custGeom>
            <a:ln w="101600" cap="flat">
              <a:miter lim="100000"/>
            </a:ln>
          </p:spPr>
          <p:style>
            <a:lnRef idx="1">
              <a:srgbClr val="E9592F"/>
            </a:lnRef>
            <a:fillRef idx="0">
              <a:srgbClr val="000000">
                <a:alpha val="0"/>
              </a:srgbClr>
            </a:fillRef>
            <a:effectRef idx="0">
              <a:scrgbClr r="0" g="0" b="0"/>
            </a:effectRef>
            <a:fontRef idx="none"/>
          </p:style>
          <p:txBody>
            <a:bodyPr/>
            <a:lstStyle/>
            <a:p>
              <a:endParaRPr lang="en-US"/>
            </a:p>
          </p:txBody>
        </p:sp>
        <p:pic>
          <p:nvPicPr>
            <p:cNvPr id="8" name="Picture 7"/>
            <p:cNvPicPr/>
            <p:nvPr/>
          </p:nvPicPr>
          <p:blipFill>
            <a:blip r:embed="rId3"/>
            <a:stretch>
              <a:fillRect/>
            </a:stretch>
          </p:blipFill>
          <p:spPr>
            <a:xfrm>
              <a:off x="2259698" y="1950120"/>
              <a:ext cx="2692826" cy="7433482"/>
            </a:xfrm>
            <a:prstGeom prst="rect">
              <a:avLst/>
            </a:prstGeom>
          </p:spPr>
        </p:pic>
      </p:grpSp>
    </p:spTree>
    <p:extLst>
      <p:ext uri="{BB962C8B-B14F-4D97-AF65-F5344CB8AC3E}">
        <p14:creationId xmlns:p14="http://schemas.microsoft.com/office/powerpoint/2010/main" val="158395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6">
            <a:extLst>
              <a:ext uri="{FF2B5EF4-FFF2-40B4-BE49-F238E27FC236}">
                <a16:creationId xmlns:a16="http://schemas.microsoft.com/office/drawing/2014/main" id="{1DE6B746-4498-4DD9-A37E-BE6FB4D96654}"/>
              </a:ext>
            </a:extLst>
          </p:cNvPr>
          <p:cNvSpPr>
            <a:spLocks noChangeArrowheads="1"/>
          </p:cNvSpPr>
          <p:nvPr/>
        </p:nvSpPr>
        <p:spPr bwMode="auto">
          <a:xfrm>
            <a:off x="755650" y="765175"/>
            <a:ext cx="7632700" cy="1622425"/>
          </a:xfrm>
          <a:prstGeom prst="roundRect">
            <a:avLst>
              <a:gd name="adj" fmla="val 0"/>
            </a:avLst>
          </a:prstGeom>
          <a:solidFill>
            <a:srgbClr val="689429">
              <a:alpha val="75000"/>
            </a:srgbClr>
          </a:solidFill>
          <a:ln>
            <a:noFill/>
          </a:ln>
        </p:spPr>
        <p:txBody>
          <a:bodyPr lIns="252000" tIns="252000" rIns="252000" bIns="25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Twinkl" panose="020B060402020202020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anose="020B0604020202020204" charset="0"/>
                <a:cs typeface="Twinkl" panose="020B060402020202020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Twinkl" panose="020B060402020202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Twinkl" panose="020B0604020202020204" charset="0"/>
              </a:defRPr>
            </a:lvl9pPr>
          </a:lstStyle>
          <a:p>
            <a:pPr eaLnBrk="1" hangingPunct="1">
              <a:lnSpc>
                <a:spcPct val="100000"/>
              </a:lnSpc>
              <a:buFont typeface="Arial" panose="020B0604020202020204" pitchFamily="34" charset="0"/>
              <a:buNone/>
            </a:pPr>
            <a:r>
              <a:rPr lang="en-GB" altLang="en-US" sz="1600" b="1" dirty="0">
                <a:solidFill>
                  <a:schemeClr val="bg1"/>
                </a:solidFill>
                <a:latin typeface="Roboto" panose="02000000000000000000" pitchFamily="2" charset="0"/>
                <a:cs typeface="Sassoon Infant Rg" pitchFamily="50" charset="0"/>
              </a:rPr>
              <a:t>Top Tip</a:t>
            </a:r>
          </a:p>
          <a:p>
            <a:pPr eaLnBrk="1" hangingPunct="1">
              <a:lnSpc>
                <a:spcPct val="100000"/>
              </a:lnSpc>
              <a:buFont typeface="Arial" panose="020B0604020202020204" pitchFamily="34" charset="0"/>
              <a:buNone/>
            </a:pPr>
            <a:r>
              <a:rPr lang="en-GB" altLang="en-US" sz="1600" dirty="0" err="1">
                <a:solidFill>
                  <a:schemeClr val="bg1"/>
                </a:solidFill>
                <a:latin typeface="Roboto" panose="02000000000000000000" pitchFamily="2" charset="0"/>
                <a:cs typeface="Sassoon Infant Rg" pitchFamily="50" charset="0"/>
              </a:rPr>
              <a:t>Pentru</a:t>
            </a:r>
            <a:r>
              <a:rPr lang="en-GB" altLang="en-US" sz="1600" dirty="0">
                <a:solidFill>
                  <a:schemeClr val="bg1"/>
                </a:solidFill>
                <a:latin typeface="Roboto" panose="02000000000000000000" pitchFamily="2" charset="0"/>
                <a:cs typeface="Sassoon Infant Rg" pitchFamily="50" charset="0"/>
              </a:rPr>
              <a:t> a beneficia de </a:t>
            </a:r>
            <a:r>
              <a:rPr lang="en-GB" altLang="en-US" sz="1600" dirty="0" err="1">
                <a:solidFill>
                  <a:schemeClr val="bg1"/>
                </a:solidFill>
                <a:latin typeface="Roboto" panose="02000000000000000000" pitchFamily="2" charset="0"/>
                <a:cs typeface="Sassoon Infant Rg" pitchFamily="50" charset="0"/>
              </a:rPr>
              <a:t>caracteristicile</a:t>
            </a:r>
            <a:r>
              <a:rPr lang="en-GB" altLang="en-US" sz="1600" dirty="0">
                <a:solidFill>
                  <a:schemeClr val="bg1"/>
                </a:solidFill>
                <a:latin typeface="Roboto" panose="02000000000000000000" pitchFamily="2" charset="0"/>
                <a:cs typeface="Sassoon Infant Rg" pitchFamily="50" charset="0"/>
              </a:rPr>
              <a:t> interactive ale </a:t>
            </a:r>
            <a:r>
              <a:rPr lang="en-GB" altLang="en-US" sz="1600" dirty="0" err="1">
                <a:solidFill>
                  <a:schemeClr val="bg1"/>
                </a:solidFill>
                <a:latin typeface="Roboto" panose="02000000000000000000" pitchFamily="2" charset="0"/>
                <a:cs typeface="Sassoon Infant Rg" pitchFamily="50" charset="0"/>
              </a:rPr>
              <a:t>acestei</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prezentări</a:t>
            </a:r>
            <a:r>
              <a:rPr lang="en-GB" altLang="en-US" sz="1600" dirty="0">
                <a:solidFill>
                  <a:schemeClr val="bg1"/>
                </a:solidFill>
                <a:latin typeface="Roboto" panose="02000000000000000000" pitchFamily="2" charset="0"/>
                <a:cs typeface="Sassoon Infant Rg" pitchFamily="50" charset="0"/>
              </a:rPr>
              <a:t> PowerPoint, </a:t>
            </a:r>
            <a:r>
              <a:rPr lang="en-GB" altLang="en-US" sz="1600" dirty="0" err="1">
                <a:solidFill>
                  <a:schemeClr val="bg1"/>
                </a:solidFill>
                <a:latin typeface="Roboto" panose="02000000000000000000" pitchFamily="2" charset="0"/>
                <a:cs typeface="Sassoon Infant Rg" pitchFamily="50" charset="0"/>
              </a:rPr>
              <a:t>vă</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recomandăm</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să</a:t>
            </a:r>
            <a:r>
              <a:rPr lang="en-GB" altLang="en-US" sz="1600" dirty="0">
                <a:solidFill>
                  <a:schemeClr val="bg1"/>
                </a:solidFill>
                <a:latin typeface="Roboto" panose="02000000000000000000" pitchFamily="2" charset="0"/>
                <a:cs typeface="Sassoon Infant Rg" pitchFamily="50" charset="0"/>
              </a:rPr>
              <a:t> o </a:t>
            </a:r>
            <a:r>
              <a:rPr lang="en-GB" altLang="en-US" sz="1600" dirty="0" err="1">
                <a:solidFill>
                  <a:schemeClr val="bg1"/>
                </a:solidFill>
                <a:latin typeface="Roboto" panose="02000000000000000000" pitchFamily="2" charset="0"/>
                <a:cs typeface="Sassoon Infant Rg" pitchFamily="50" charset="0"/>
              </a:rPr>
              <a:t>vizualizați</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în</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modul</a:t>
            </a:r>
            <a:r>
              <a:rPr lang="en-GB" altLang="en-US" sz="1600" dirty="0">
                <a:solidFill>
                  <a:schemeClr val="bg1"/>
                </a:solidFill>
                <a:latin typeface="Roboto" panose="02000000000000000000" pitchFamily="2" charset="0"/>
                <a:cs typeface="Sassoon Infant Rg" pitchFamily="50" charset="0"/>
              </a:rPr>
              <a:t> „</a:t>
            </a:r>
            <a:r>
              <a:rPr lang="en-GB" altLang="en-US" sz="1600" b="1" dirty="0" err="1">
                <a:solidFill>
                  <a:schemeClr val="bg1"/>
                </a:solidFill>
                <a:latin typeface="Roboto" panose="02000000000000000000" pitchFamily="2" charset="0"/>
                <a:cs typeface="Sassoon Infant Rg" pitchFamily="50" charset="0"/>
              </a:rPr>
              <a:t>Expunere</a:t>
            </a:r>
            <a:r>
              <a:rPr lang="en-GB" altLang="en-US" sz="1600" b="1" dirty="0">
                <a:solidFill>
                  <a:schemeClr val="bg1"/>
                </a:solidFill>
                <a:latin typeface="Roboto" panose="02000000000000000000" pitchFamily="2" charset="0"/>
                <a:cs typeface="Sassoon Infant Rg" pitchFamily="50" charset="0"/>
              </a:rPr>
              <a:t> </a:t>
            </a:r>
            <a:r>
              <a:rPr lang="en-GB" altLang="en-US" sz="1600" b="1" dirty="0" err="1">
                <a:solidFill>
                  <a:schemeClr val="bg1"/>
                </a:solidFill>
                <a:latin typeface="Roboto" panose="02000000000000000000" pitchFamily="2" charset="0"/>
                <a:cs typeface="Sassoon Infant Rg" pitchFamily="50" charset="0"/>
              </a:rPr>
              <a:t>diapozitive</a:t>
            </a:r>
            <a:r>
              <a:rPr lang="en-GB" altLang="en-US" sz="1600" dirty="0">
                <a:solidFill>
                  <a:schemeClr val="bg1"/>
                </a:solidFill>
                <a:latin typeface="Roboto" panose="02000000000000000000" pitchFamily="2" charset="0"/>
                <a:cs typeface="Sassoon Infant Rg" pitchFamily="50" charset="0"/>
              </a:rPr>
              <a:t>” </a:t>
            </a:r>
            <a:r>
              <a:rPr lang="en-GB" altLang="en-US" sz="1600" dirty="0" err="1">
                <a:solidFill>
                  <a:schemeClr val="bg1"/>
                </a:solidFill>
                <a:latin typeface="Roboto" panose="02000000000000000000" pitchFamily="2" charset="0"/>
                <a:cs typeface="Sassoon Infant Rg" pitchFamily="50" charset="0"/>
              </a:rPr>
              <a:t>sau</a:t>
            </a:r>
            <a:r>
              <a:rPr lang="en-GB" altLang="en-US" sz="1600" dirty="0">
                <a:solidFill>
                  <a:schemeClr val="bg1"/>
                </a:solidFill>
                <a:latin typeface="Roboto" panose="02000000000000000000" pitchFamily="2" charset="0"/>
                <a:cs typeface="Sassoon Infant Rg" pitchFamily="50" charset="0"/>
              </a:rPr>
              <a:t> „</a:t>
            </a:r>
            <a:r>
              <a:rPr lang="en-GB" altLang="en-US" sz="1600" b="1" dirty="0">
                <a:solidFill>
                  <a:schemeClr val="bg1"/>
                </a:solidFill>
                <a:latin typeface="Roboto" panose="02000000000000000000" pitchFamily="2" charset="0"/>
                <a:cs typeface="Sassoon Infant Rg" pitchFamily="50" charset="0"/>
              </a:rPr>
              <a:t>Slide Show</a:t>
            </a:r>
            <a:r>
              <a:rPr lang="en-GB" altLang="en-US" sz="1600" dirty="0">
                <a:solidFill>
                  <a:schemeClr val="bg1"/>
                </a:solidFill>
                <a:latin typeface="Roboto" panose="02000000000000000000" pitchFamily="2" charset="0"/>
                <a:cs typeface="Sassoon Infant Rg" pitchFamily="50" charset="0"/>
              </a:rPr>
              <a:t>”.</a:t>
            </a:r>
            <a:endParaRPr lang="en-GB" altLang="en-US" sz="1200" dirty="0">
              <a:solidFill>
                <a:schemeClr val="bg1"/>
              </a:solidFill>
              <a:latin typeface="Roboto" panose="02000000000000000000" pitchFamily="2" charset="0"/>
              <a:cs typeface="Sassoon Infant Rg" pitchFamily="50" charset="0"/>
            </a:endParaRPr>
          </a:p>
        </p:txBody>
      </p:sp>
      <p:grpSp>
        <p:nvGrpSpPr>
          <p:cNvPr id="11267" name="Group 15">
            <a:extLst>
              <a:ext uri="{FF2B5EF4-FFF2-40B4-BE49-F238E27FC236}">
                <a16:creationId xmlns:a16="http://schemas.microsoft.com/office/drawing/2014/main" id="{65280550-271D-4893-96AD-8BBAADF976B8}"/>
              </a:ext>
            </a:extLst>
          </p:cNvPr>
          <p:cNvGrpSpPr>
            <a:grpSpLocks/>
          </p:cNvGrpSpPr>
          <p:nvPr/>
        </p:nvGrpSpPr>
        <p:grpSpPr bwMode="auto">
          <a:xfrm>
            <a:off x="771525" y="2663825"/>
            <a:ext cx="6675438" cy="1392238"/>
            <a:chOff x="771910" y="2654121"/>
            <a:chExt cx="6674640" cy="1393189"/>
          </a:xfrm>
        </p:grpSpPr>
        <p:pic>
          <p:nvPicPr>
            <p:cNvPr id="11275" name="Picture 16">
              <a:extLst>
                <a:ext uri="{FF2B5EF4-FFF2-40B4-BE49-F238E27FC236}">
                  <a16:creationId xmlns:a16="http://schemas.microsoft.com/office/drawing/2014/main" id="{86FB7791-EA2D-4E46-9A50-EC000062AD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
            <a:stretch>
              <a:fillRect/>
            </a:stretch>
          </p:blipFill>
          <p:spPr bwMode="auto">
            <a:xfrm>
              <a:off x="1167197" y="2654121"/>
              <a:ext cx="6279353" cy="139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9">
              <a:extLst>
                <a:ext uri="{FF2B5EF4-FFF2-40B4-BE49-F238E27FC236}">
                  <a16:creationId xmlns:a16="http://schemas.microsoft.com/office/drawing/2014/main" id="{FCDFA9C1-58FB-4007-AE4B-FBE2CCCDE65D}"/>
                </a:ext>
              </a:extLst>
            </p:cNvPr>
            <p:cNvSpPr/>
            <p:nvPr/>
          </p:nvSpPr>
          <p:spPr>
            <a:xfrm>
              <a:off x="1148103" y="3260960"/>
              <a:ext cx="1326991" cy="633846"/>
            </a:xfrm>
            <a:prstGeom prst="roundRect">
              <a:avLst>
                <a:gd name="adj" fmla="val 11667"/>
              </a:avLst>
            </a:prstGeom>
            <a:noFill/>
            <a:ln w="28575">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ounded Rectangle 10">
              <a:extLst>
                <a:ext uri="{FF2B5EF4-FFF2-40B4-BE49-F238E27FC236}">
                  <a16:creationId xmlns:a16="http://schemas.microsoft.com/office/drawing/2014/main" id="{D2221104-6509-4145-ACA9-A805CF94EC49}"/>
                </a:ext>
              </a:extLst>
            </p:cNvPr>
            <p:cNvSpPr/>
            <p:nvPr/>
          </p:nvSpPr>
          <p:spPr>
            <a:xfrm>
              <a:off x="4862409" y="2898763"/>
              <a:ext cx="1326991" cy="386027"/>
            </a:xfrm>
            <a:prstGeom prst="roundRect">
              <a:avLst>
                <a:gd name="adj" fmla="val 11667"/>
              </a:avLst>
            </a:prstGeom>
            <a:no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0" name="Straight Arrow Connector 19">
              <a:extLst>
                <a:ext uri="{FF2B5EF4-FFF2-40B4-BE49-F238E27FC236}">
                  <a16:creationId xmlns:a16="http://schemas.microsoft.com/office/drawing/2014/main" id="{E4B44631-E85F-4286-88E9-448645702AAA}"/>
                </a:ext>
              </a:extLst>
            </p:cNvPr>
            <p:cNvCxnSpPr/>
            <p:nvPr/>
          </p:nvCxnSpPr>
          <p:spPr>
            <a:xfrm>
              <a:off x="771910" y="3577089"/>
              <a:ext cx="271431" cy="0"/>
            </a:xfrm>
            <a:prstGeom prst="straightConnector1">
              <a:avLst/>
            </a:prstGeom>
            <a:ln w="28575" cap="rnd">
              <a:solidFill>
                <a:srgbClr val="E6007E"/>
              </a:solidFill>
              <a:miter lim="800000"/>
              <a:tailEnd type="arrow" w="lg" len="med"/>
            </a:ln>
          </p:spPr>
          <p:style>
            <a:lnRef idx="1">
              <a:schemeClr val="accent1"/>
            </a:lnRef>
            <a:fillRef idx="0">
              <a:schemeClr val="accent1"/>
            </a:fillRef>
            <a:effectRef idx="0">
              <a:schemeClr val="accent1"/>
            </a:effectRef>
            <a:fontRef idx="minor">
              <a:schemeClr val="tx1"/>
            </a:fontRef>
          </p:style>
        </p:cxnSp>
      </p:grpSp>
      <p:grpSp>
        <p:nvGrpSpPr>
          <p:cNvPr id="11268" name="Group 20">
            <a:extLst>
              <a:ext uri="{FF2B5EF4-FFF2-40B4-BE49-F238E27FC236}">
                <a16:creationId xmlns:a16="http://schemas.microsoft.com/office/drawing/2014/main" id="{A656A7B4-2623-4B83-9991-825C9822498B}"/>
              </a:ext>
            </a:extLst>
          </p:cNvPr>
          <p:cNvGrpSpPr>
            <a:grpSpLocks/>
          </p:cNvGrpSpPr>
          <p:nvPr/>
        </p:nvGrpSpPr>
        <p:grpSpPr bwMode="auto">
          <a:xfrm>
            <a:off x="771525" y="4297363"/>
            <a:ext cx="6234113" cy="1393825"/>
            <a:chOff x="771910" y="4352897"/>
            <a:chExt cx="6233318" cy="1393188"/>
          </a:xfrm>
        </p:grpSpPr>
        <p:pic>
          <p:nvPicPr>
            <p:cNvPr id="11270" name="Picture 21">
              <a:extLst>
                <a:ext uri="{FF2B5EF4-FFF2-40B4-BE49-F238E27FC236}">
                  <a16:creationId xmlns:a16="http://schemas.microsoft.com/office/drawing/2014/main" id="{53BF14A2-398E-414B-87E5-7753136C64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 t="2" r="29950" b="2205"/>
            <a:stretch>
              <a:fillRect/>
            </a:stretch>
          </p:blipFill>
          <p:spPr bwMode="auto">
            <a:xfrm>
              <a:off x="1167197" y="4352897"/>
              <a:ext cx="5838031" cy="13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14">
              <a:extLst>
                <a:ext uri="{FF2B5EF4-FFF2-40B4-BE49-F238E27FC236}">
                  <a16:creationId xmlns:a16="http://schemas.microsoft.com/office/drawing/2014/main" id="{FFA31D22-5759-4BD5-B523-7C8038ED69DE}"/>
                </a:ext>
              </a:extLst>
            </p:cNvPr>
            <p:cNvSpPr/>
            <p:nvPr/>
          </p:nvSpPr>
          <p:spPr>
            <a:xfrm>
              <a:off x="1148100" y="4963805"/>
              <a:ext cx="1263489" cy="634710"/>
            </a:xfrm>
            <a:prstGeom prst="roundRect">
              <a:avLst>
                <a:gd name="adj" fmla="val 11667"/>
              </a:avLst>
            </a:prstGeom>
            <a:noFill/>
            <a:ln w="28575">
              <a:solidFill>
                <a:srgbClr val="E600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ounded Rectangle 15">
              <a:extLst>
                <a:ext uri="{FF2B5EF4-FFF2-40B4-BE49-F238E27FC236}">
                  <a16:creationId xmlns:a16="http://schemas.microsoft.com/office/drawing/2014/main" id="{32D4624D-1632-42A3-8B72-7920C70F6498}"/>
                </a:ext>
              </a:extLst>
            </p:cNvPr>
            <p:cNvSpPr/>
            <p:nvPr/>
          </p:nvSpPr>
          <p:spPr>
            <a:xfrm>
              <a:off x="4856027" y="4598847"/>
              <a:ext cx="907934" cy="385587"/>
            </a:xfrm>
            <a:prstGeom prst="roundRect">
              <a:avLst>
                <a:gd name="adj" fmla="val 11667"/>
              </a:avLst>
            </a:prstGeom>
            <a:no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a:extLst>
                <a:ext uri="{FF2B5EF4-FFF2-40B4-BE49-F238E27FC236}">
                  <a16:creationId xmlns:a16="http://schemas.microsoft.com/office/drawing/2014/main" id="{8FAB77AB-52F0-421F-AA52-63A7028354B8}"/>
                </a:ext>
              </a:extLst>
            </p:cNvPr>
            <p:cNvSpPr/>
            <p:nvPr/>
          </p:nvSpPr>
          <p:spPr>
            <a:xfrm>
              <a:off x="6805229" y="4628996"/>
              <a:ext cx="199999" cy="245950"/>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6" name="Straight Arrow Connector 25">
              <a:extLst>
                <a:ext uri="{FF2B5EF4-FFF2-40B4-BE49-F238E27FC236}">
                  <a16:creationId xmlns:a16="http://schemas.microsoft.com/office/drawing/2014/main" id="{EB2D496E-EA7F-482E-8C0F-3EF4151E11FA}"/>
                </a:ext>
              </a:extLst>
            </p:cNvPr>
            <p:cNvCxnSpPr/>
            <p:nvPr/>
          </p:nvCxnSpPr>
          <p:spPr>
            <a:xfrm>
              <a:off x="771910" y="5281160"/>
              <a:ext cx="271428" cy="0"/>
            </a:xfrm>
            <a:prstGeom prst="straightConnector1">
              <a:avLst/>
            </a:prstGeom>
            <a:ln w="28575" cap="rnd">
              <a:solidFill>
                <a:srgbClr val="E6007E"/>
              </a:solidFill>
              <a:miter lim="800000"/>
              <a:tailEnd type="arrow" w="lg" len="med"/>
            </a:ln>
          </p:spPr>
          <p:style>
            <a:lnRef idx="1">
              <a:schemeClr val="accent1"/>
            </a:lnRef>
            <a:fillRef idx="0">
              <a:schemeClr val="accent1"/>
            </a:fillRef>
            <a:effectRef idx="0">
              <a:schemeClr val="accent1"/>
            </a:effectRef>
            <a:fontRef idx="minor">
              <a:schemeClr val="tx1"/>
            </a:fontRef>
          </p:style>
        </p:cxnSp>
      </p:grpSp>
      <p:pic>
        <p:nvPicPr>
          <p:cNvPr id="16" name="Picture 26">
            <a:extLst>
              <a:ext uri="{FF2B5EF4-FFF2-40B4-BE49-F238E27FC236}">
                <a16:creationId xmlns:a16="http://schemas.microsoft.com/office/drawing/2014/main" id="{F3E0654C-74FB-4D1C-9354-6DAFCFBB60E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88188" y="1958975"/>
            <a:ext cx="114935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0114" y="-1863241"/>
            <a:ext cx="9176334" cy="7970743"/>
            <a:chOff x="-3199" y="-2194"/>
            <a:chExt cx="8852406" cy="10219944"/>
          </a:xfrm>
        </p:grpSpPr>
        <p:sp>
          <p:nvSpPr>
            <p:cNvPr id="3" name="Rectangle 2"/>
            <p:cNvSpPr/>
            <p:nvPr/>
          </p:nvSpPr>
          <p:spPr>
            <a:xfrm>
              <a:off x="546111" y="2010436"/>
              <a:ext cx="2042710" cy="883230"/>
            </a:xfrm>
            <a:prstGeom prst="rect">
              <a:avLst/>
            </a:prstGeom>
            <a:ln>
              <a:noFill/>
            </a:ln>
          </p:spPr>
          <p:txBody>
            <a:bodyPr vert="horz" lIns="0" tIns="0" rIns="0" bIns="0" rtlCol="0">
              <a:noAutofit/>
            </a:bodyPr>
            <a:lstStyle/>
            <a:p>
              <a:pPr>
                <a:lnSpc>
                  <a:spcPct val="107000"/>
                </a:lnSpc>
                <a:spcAft>
                  <a:spcPts val="800"/>
                </a:spcAft>
              </a:pPr>
              <a:r>
                <a:rPr lang="en-US" sz="4200" b="1">
                  <a:solidFill>
                    <a:srgbClr val="EF8135"/>
                  </a:solidFill>
                  <a:effectLst/>
                  <a:latin typeface="Calibri" panose="020F0502020204030204" pitchFamily="34" charset="0"/>
                  <a:ea typeface="Calibri" panose="020F0502020204030204" pitchFamily="34" charset="0"/>
                </a:rPr>
                <a:t>Title</a:t>
              </a:r>
              <a:r>
                <a:rPr lang="en-US" sz="4200" b="1" spc="270">
                  <a:solidFill>
                    <a:srgbClr val="EF8135"/>
                  </a:solidFill>
                  <a:effectLst/>
                  <a:latin typeface="Calibri" panose="020F0502020204030204" pitchFamily="34" charset="0"/>
                  <a:ea typeface="Calibri" panose="020F0502020204030204" pitchFamily="34" charset="0"/>
                </a:rPr>
                <a:t> </a:t>
              </a:r>
              <a:r>
                <a:rPr lang="en-US" sz="4200" b="1">
                  <a:solidFill>
                    <a:srgbClr val="EF8135"/>
                  </a:solidFill>
                  <a:effectLst/>
                  <a:latin typeface="Calibri" panose="020F0502020204030204" pitchFamily="34" charset="0"/>
                  <a:ea typeface="Calibri" panose="020F0502020204030204" pitchFamily="34" charset="0"/>
                </a:rPr>
                <a:t>1</a:t>
              </a:r>
              <a:endParaRPr lang="en-US" sz="1100">
                <a:solidFill>
                  <a:srgbClr val="000000"/>
                </a:solidFill>
                <a:effectLst/>
                <a:latin typeface="Calibri" panose="020F0502020204030204" pitchFamily="34" charset="0"/>
                <a:ea typeface="Calibri" panose="020F0502020204030204" pitchFamily="34" charset="0"/>
              </a:endParaRPr>
            </a:p>
          </p:txBody>
        </p:sp>
        <p:pic>
          <p:nvPicPr>
            <p:cNvPr id="4" name="Picture 3"/>
            <p:cNvPicPr/>
            <p:nvPr/>
          </p:nvPicPr>
          <p:blipFill>
            <a:blip r:embed="rId2"/>
            <a:stretch>
              <a:fillRect/>
            </a:stretch>
          </p:blipFill>
          <p:spPr>
            <a:xfrm>
              <a:off x="-3199" y="-2194"/>
              <a:ext cx="7214616" cy="10219944"/>
            </a:xfrm>
            <a:prstGeom prst="rect">
              <a:avLst/>
            </a:prstGeom>
          </p:spPr>
        </p:pic>
        <p:sp>
          <p:nvSpPr>
            <p:cNvPr id="5" name="Shape 1452"/>
            <p:cNvSpPr/>
            <p:nvPr/>
          </p:nvSpPr>
          <p:spPr>
            <a:xfrm>
              <a:off x="63487" y="414696"/>
              <a:ext cx="7085241" cy="1259624"/>
            </a:xfrm>
            <a:custGeom>
              <a:avLst/>
              <a:gdLst/>
              <a:ahLst/>
              <a:cxnLst/>
              <a:rect l="0" t="0" r="0" b="0"/>
              <a:pathLst>
                <a:path w="7085241" h="1259624">
                  <a:moveTo>
                    <a:pt x="0" y="0"/>
                  </a:moveTo>
                  <a:lnTo>
                    <a:pt x="7085241" y="0"/>
                  </a:lnTo>
                  <a:lnTo>
                    <a:pt x="7085241" y="1259624"/>
                  </a:lnTo>
                  <a:lnTo>
                    <a:pt x="0" y="1259624"/>
                  </a:lnTo>
                  <a:lnTo>
                    <a:pt x="0" y="0"/>
                  </a:lnTo>
                </a:path>
              </a:pathLst>
            </a:custGeom>
            <a:ln w="0" cap="flat">
              <a:miter lim="127000"/>
            </a:ln>
          </p:spPr>
          <p:style>
            <a:lnRef idx="0">
              <a:srgbClr val="000000">
                <a:alpha val="0"/>
              </a:srgbClr>
            </a:lnRef>
            <a:fillRef idx="1">
              <a:srgbClr val="FEE9D9"/>
            </a:fillRef>
            <a:effectRef idx="0">
              <a:scrgbClr r="0" g="0" b="0"/>
            </a:effectRef>
            <a:fontRef idx="none"/>
          </p:style>
          <p:txBody>
            <a:bodyPr/>
            <a:lstStyle/>
            <a:p>
              <a:endParaRPr lang="en-US"/>
            </a:p>
          </p:txBody>
        </p:sp>
        <p:sp>
          <p:nvSpPr>
            <p:cNvPr id="6" name="Rectangle 5"/>
            <p:cNvSpPr/>
            <p:nvPr/>
          </p:nvSpPr>
          <p:spPr>
            <a:xfrm>
              <a:off x="2887778" y="599826"/>
              <a:ext cx="1910778" cy="693966"/>
            </a:xfrm>
            <a:prstGeom prst="rect">
              <a:avLst/>
            </a:prstGeom>
            <a:ln>
              <a:noFill/>
            </a:ln>
          </p:spPr>
          <p:txBody>
            <a:bodyPr vert="horz" lIns="0" tIns="0" rIns="0" bIns="0" rtlCol="0">
              <a:noAutofit/>
            </a:bodyPr>
            <a:lstStyle/>
            <a:p>
              <a:pPr>
                <a:lnSpc>
                  <a:spcPct val="107000"/>
                </a:lnSpc>
                <a:spcAft>
                  <a:spcPts val="800"/>
                </a:spcAft>
              </a:pPr>
              <a:r>
                <a:rPr lang="en-US" sz="3300" b="1">
                  <a:solidFill>
                    <a:srgbClr val="E9592F"/>
                  </a:solidFill>
                  <a:effectLst/>
                  <a:latin typeface="Calibri" panose="020F0502020204030204" pitchFamily="34" charset="0"/>
                  <a:ea typeface="Calibri" panose="020F0502020204030204" pitchFamily="34" charset="0"/>
                </a:rPr>
                <a:t>Sărutul</a:t>
              </a:r>
              <a:endParaRPr lang="en-US" sz="1100">
                <a:solidFill>
                  <a:srgbClr val="000000"/>
                </a:solidFill>
                <a:effectLst/>
                <a:latin typeface="Calibri" panose="020F0502020204030204" pitchFamily="34" charset="0"/>
                <a:ea typeface="Calibri" panose="020F0502020204030204" pitchFamily="34" charset="0"/>
              </a:endParaRPr>
            </a:p>
          </p:txBody>
        </p:sp>
        <p:sp>
          <p:nvSpPr>
            <p:cNvPr id="7" name="Rectangle 6"/>
            <p:cNvSpPr/>
            <p:nvPr/>
          </p:nvSpPr>
          <p:spPr>
            <a:xfrm>
              <a:off x="447666" y="1076127"/>
              <a:ext cx="8401541" cy="525732"/>
            </a:xfrm>
            <a:prstGeom prst="rect">
              <a:avLst/>
            </a:prstGeom>
            <a:ln>
              <a:noFill/>
            </a:ln>
          </p:spPr>
          <p:txBody>
            <a:bodyPr vert="horz" lIns="0" tIns="0" rIns="0" bIns="0" rtlCol="0">
              <a:noAutofit/>
            </a:bodyPr>
            <a:lstStyle/>
            <a:p>
              <a:pPr>
                <a:lnSpc>
                  <a:spcPct val="107000"/>
                </a:lnSpc>
                <a:spcAft>
                  <a:spcPts val="800"/>
                </a:spcAft>
              </a:pPr>
              <a:r>
                <a:rPr lang="en-US" sz="2500">
                  <a:solidFill>
                    <a:srgbClr val="181717"/>
                  </a:solidFill>
                  <a:effectLst/>
                  <a:latin typeface="Calibri" panose="020F0502020204030204" pitchFamily="34" charset="0"/>
                  <a:ea typeface="Calibri" panose="020F0502020204030204" pitchFamily="34" charset="0"/>
                </a:rPr>
                <a:t>–</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Sculptură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realizată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de</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Constantin</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Brâncuși</a:t>
              </a:r>
              <a:endParaRPr lang="en-US" sz="1100">
                <a:solidFill>
                  <a:srgbClr val="000000"/>
                </a:solidFill>
                <a:effectLst/>
                <a:latin typeface="Calibri" panose="020F0502020204030204" pitchFamily="34" charset="0"/>
                <a:ea typeface="Calibri" panose="020F0502020204030204" pitchFamily="34" charset="0"/>
              </a:endParaRPr>
            </a:p>
          </p:txBody>
        </p:sp>
        <p:sp>
          <p:nvSpPr>
            <p:cNvPr id="8" name="Shape 14"/>
            <p:cNvSpPr/>
            <p:nvPr/>
          </p:nvSpPr>
          <p:spPr>
            <a:xfrm>
              <a:off x="63487" y="414696"/>
              <a:ext cx="7085241" cy="1259624"/>
            </a:xfrm>
            <a:custGeom>
              <a:avLst/>
              <a:gdLst/>
              <a:ahLst/>
              <a:cxnLst/>
              <a:rect l="0" t="0" r="0" b="0"/>
              <a:pathLst>
                <a:path w="7085241" h="1259624">
                  <a:moveTo>
                    <a:pt x="0" y="1259624"/>
                  </a:moveTo>
                  <a:lnTo>
                    <a:pt x="7085241" y="1259624"/>
                  </a:lnTo>
                  <a:lnTo>
                    <a:pt x="7085241" y="0"/>
                  </a:lnTo>
                  <a:lnTo>
                    <a:pt x="0" y="0"/>
                  </a:lnTo>
                  <a:close/>
                </a:path>
              </a:pathLst>
            </a:custGeom>
            <a:ln w="101600" cap="flat">
              <a:miter lim="100000"/>
            </a:ln>
          </p:spPr>
          <p:style>
            <a:lnRef idx="1">
              <a:srgbClr val="E9592F"/>
            </a:lnRef>
            <a:fillRef idx="0">
              <a:srgbClr val="000000">
                <a:alpha val="0"/>
              </a:srgbClr>
            </a:fillRef>
            <a:effectRef idx="0">
              <a:scrgbClr r="0" g="0" b="0"/>
            </a:effectRef>
            <a:fontRef idx="none"/>
          </p:style>
          <p:txBody>
            <a:bodyPr/>
            <a:lstStyle/>
            <a:p>
              <a:endParaRPr lang="en-US"/>
            </a:p>
          </p:txBody>
        </p:sp>
        <p:pic>
          <p:nvPicPr>
            <p:cNvPr id="9" name="Picture 8"/>
            <p:cNvPicPr/>
            <p:nvPr/>
          </p:nvPicPr>
          <p:blipFill>
            <a:blip r:embed="rId3"/>
            <a:stretch>
              <a:fillRect/>
            </a:stretch>
          </p:blipFill>
          <p:spPr>
            <a:xfrm>
              <a:off x="1306827" y="2157120"/>
              <a:ext cx="4598569" cy="7249278"/>
            </a:xfrm>
            <a:prstGeom prst="rect">
              <a:avLst/>
            </a:prstGeom>
          </p:spPr>
        </p:pic>
      </p:grpSp>
    </p:spTree>
    <p:extLst>
      <p:ext uri="{BB962C8B-B14F-4D97-AF65-F5344CB8AC3E}">
        <p14:creationId xmlns:p14="http://schemas.microsoft.com/office/powerpoint/2010/main" val="142357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2953" y="698740"/>
            <a:ext cx="7430549" cy="6047117"/>
            <a:chOff x="-3199" y="-3225"/>
            <a:chExt cx="8852406" cy="10339831"/>
          </a:xfrm>
        </p:grpSpPr>
        <p:pic>
          <p:nvPicPr>
            <p:cNvPr id="3" name="Picture 2"/>
            <p:cNvPicPr/>
            <p:nvPr/>
          </p:nvPicPr>
          <p:blipFill>
            <a:blip r:embed="rId2"/>
            <a:stretch>
              <a:fillRect/>
            </a:stretch>
          </p:blipFill>
          <p:spPr>
            <a:xfrm>
              <a:off x="-3199" y="-3225"/>
              <a:ext cx="7214616" cy="8264808"/>
            </a:xfrm>
            <a:prstGeom prst="rect">
              <a:avLst/>
            </a:prstGeom>
          </p:spPr>
        </p:pic>
        <p:pic>
          <p:nvPicPr>
            <p:cNvPr id="4" name="Picture 3"/>
            <p:cNvPicPr/>
            <p:nvPr/>
          </p:nvPicPr>
          <p:blipFill>
            <a:blip r:embed="rId3"/>
            <a:stretch>
              <a:fillRect/>
            </a:stretch>
          </p:blipFill>
          <p:spPr>
            <a:xfrm>
              <a:off x="-3199" y="4069918"/>
              <a:ext cx="7214616" cy="6266688"/>
            </a:xfrm>
            <a:prstGeom prst="rect">
              <a:avLst/>
            </a:prstGeom>
          </p:spPr>
        </p:pic>
        <p:pic>
          <p:nvPicPr>
            <p:cNvPr id="5" name="Picture 4"/>
            <p:cNvPicPr/>
            <p:nvPr/>
          </p:nvPicPr>
          <p:blipFill>
            <a:blip r:embed="rId4"/>
            <a:stretch>
              <a:fillRect/>
            </a:stretch>
          </p:blipFill>
          <p:spPr>
            <a:xfrm>
              <a:off x="657712" y="4545714"/>
              <a:ext cx="5896800" cy="4706279"/>
            </a:xfrm>
            <a:prstGeom prst="rect">
              <a:avLst/>
            </a:prstGeom>
          </p:spPr>
        </p:pic>
        <p:sp>
          <p:nvSpPr>
            <p:cNvPr id="6" name="Shape 1588"/>
            <p:cNvSpPr/>
            <p:nvPr/>
          </p:nvSpPr>
          <p:spPr>
            <a:xfrm>
              <a:off x="63487" y="534568"/>
              <a:ext cx="7085241" cy="1259624"/>
            </a:xfrm>
            <a:custGeom>
              <a:avLst/>
              <a:gdLst/>
              <a:ahLst/>
              <a:cxnLst/>
              <a:rect l="0" t="0" r="0" b="0"/>
              <a:pathLst>
                <a:path w="7085241" h="1259624">
                  <a:moveTo>
                    <a:pt x="0" y="0"/>
                  </a:moveTo>
                  <a:lnTo>
                    <a:pt x="7085241" y="0"/>
                  </a:lnTo>
                  <a:lnTo>
                    <a:pt x="7085241" y="1259624"/>
                  </a:lnTo>
                  <a:lnTo>
                    <a:pt x="0" y="1259624"/>
                  </a:lnTo>
                  <a:lnTo>
                    <a:pt x="0" y="0"/>
                  </a:lnTo>
                </a:path>
              </a:pathLst>
            </a:custGeom>
            <a:ln w="0" cap="flat">
              <a:miter lim="127000"/>
            </a:ln>
          </p:spPr>
          <p:style>
            <a:lnRef idx="0">
              <a:srgbClr val="000000">
                <a:alpha val="0"/>
              </a:srgbClr>
            </a:lnRef>
            <a:fillRef idx="1">
              <a:srgbClr val="FEE9D9"/>
            </a:fillRef>
            <a:effectRef idx="0">
              <a:scrgbClr r="0" g="0" b="0"/>
            </a:effectRef>
            <a:fontRef idx="none"/>
          </p:style>
          <p:txBody>
            <a:bodyPr/>
            <a:lstStyle/>
            <a:p>
              <a:endParaRPr lang="en-US"/>
            </a:p>
          </p:txBody>
        </p:sp>
        <p:sp>
          <p:nvSpPr>
            <p:cNvPr id="7" name="Rectangle 6"/>
            <p:cNvSpPr/>
            <p:nvPr/>
          </p:nvSpPr>
          <p:spPr>
            <a:xfrm>
              <a:off x="1991960" y="719699"/>
              <a:ext cx="4293676" cy="693966"/>
            </a:xfrm>
            <a:prstGeom prst="rect">
              <a:avLst/>
            </a:prstGeom>
            <a:ln>
              <a:noFill/>
            </a:ln>
          </p:spPr>
          <p:txBody>
            <a:bodyPr vert="horz" lIns="0" tIns="0" rIns="0" bIns="0" rtlCol="0">
              <a:noAutofit/>
            </a:bodyPr>
            <a:lstStyle/>
            <a:p>
              <a:pPr>
                <a:lnSpc>
                  <a:spcPct val="107000"/>
                </a:lnSpc>
                <a:spcAft>
                  <a:spcPts val="800"/>
                </a:spcAft>
              </a:pPr>
              <a:r>
                <a:rPr lang="en-US" sz="3300" b="1">
                  <a:solidFill>
                    <a:srgbClr val="E9592F"/>
                  </a:solidFill>
                  <a:effectLst/>
                  <a:latin typeface="Calibri" panose="020F0502020204030204" pitchFamily="34" charset="0"/>
                  <a:ea typeface="Calibri" panose="020F0502020204030204" pitchFamily="34" charset="0"/>
                </a:rPr>
                <a:t>Poarta</a:t>
              </a:r>
              <a:r>
                <a:rPr lang="en-US" sz="3300" b="1" spc="210">
                  <a:solidFill>
                    <a:srgbClr val="E9592F"/>
                  </a:solidFill>
                  <a:effectLst/>
                  <a:latin typeface="Calibri" panose="020F0502020204030204" pitchFamily="34" charset="0"/>
                  <a:ea typeface="Calibri" panose="020F0502020204030204" pitchFamily="34" charset="0"/>
                </a:rPr>
                <a:t> </a:t>
              </a:r>
              <a:r>
                <a:rPr lang="en-US" sz="3300" b="1">
                  <a:solidFill>
                    <a:srgbClr val="E9592F"/>
                  </a:solidFill>
                  <a:effectLst/>
                  <a:latin typeface="Calibri" panose="020F0502020204030204" pitchFamily="34" charset="0"/>
                  <a:ea typeface="Calibri" panose="020F0502020204030204" pitchFamily="34" charset="0"/>
                </a:rPr>
                <a:t>Sărutului</a:t>
              </a:r>
              <a:endParaRPr lang="en-US" sz="1100">
                <a:solidFill>
                  <a:srgbClr val="000000"/>
                </a:solidFill>
                <a:effectLst/>
                <a:latin typeface="Calibri" panose="020F0502020204030204" pitchFamily="34" charset="0"/>
                <a:ea typeface="Calibri" panose="020F0502020204030204" pitchFamily="34" charset="0"/>
              </a:endParaRPr>
            </a:p>
          </p:txBody>
        </p:sp>
        <p:sp>
          <p:nvSpPr>
            <p:cNvPr id="8" name="Rectangle 7"/>
            <p:cNvSpPr/>
            <p:nvPr/>
          </p:nvSpPr>
          <p:spPr>
            <a:xfrm>
              <a:off x="447666" y="1195999"/>
              <a:ext cx="8401541" cy="525732"/>
            </a:xfrm>
            <a:prstGeom prst="rect">
              <a:avLst/>
            </a:prstGeom>
            <a:ln>
              <a:noFill/>
            </a:ln>
          </p:spPr>
          <p:txBody>
            <a:bodyPr vert="horz" lIns="0" tIns="0" rIns="0" bIns="0" rtlCol="0">
              <a:noAutofit/>
            </a:bodyPr>
            <a:lstStyle/>
            <a:p>
              <a:pPr>
                <a:lnSpc>
                  <a:spcPct val="107000"/>
                </a:lnSpc>
                <a:spcAft>
                  <a:spcPts val="800"/>
                </a:spcAft>
              </a:pPr>
              <a:r>
                <a:rPr lang="en-US" sz="2500">
                  <a:solidFill>
                    <a:srgbClr val="181717"/>
                  </a:solidFill>
                  <a:effectLst/>
                  <a:latin typeface="Calibri" panose="020F0502020204030204" pitchFamily="34" charset="0"/>
                  <a:ea typeface="Calibri" panose="020F0502020204030204" pitchFamily="34" charset="0"/>
                </a:rPr>
                <a:t>–</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Sculptură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realizată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de</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Constantin</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Brâncuși</a:t>
              </a:r>
              <a:endParaRPr lang="en-US" sz="1100">
                <a:solidFill>
                  <a:srgbClr val="000000"/>
                </a:solidFill>
                <a:effectLst/>
                <a:latin typeface="Calibri" panose="020F0502020204030204" pitchFamily="34" charset="0"/>
                <a:ea typeface="Calibri" panose="020F0502020204030204" pitchFamily="34" charset="0"/>
              </a:endParaRPr>
            </a:p>
          </p:txBody>
        </p:sp>
        <p:sp>
          <p:nvSpPr>
            <p:cNvPr id="9" name="Shape 108"/>
            <p:cNvSpPr/>
            <p:nvPr/>
          </p:nvSpPr>
          <p:spPr>
            <a:xfrm>
              <a:off x="63487" y="534568"/>
              <a:ext cx="7085241" cy="1259624"/>
            </a:xfrm>
            <a:custGeom>
              <a:avLst/>
              <a:gdLst/>
              <a:ahLst/>
              <a:cxnLst/>
              <a:rect l="0" t="0" r="0" b="0"/>
              <a:pathLst>
                <a:path w="7085241" h="1259624">
                  <a:moveTo>
                    <a:pt x="0" y="1259624"/>
                  </a:moveTo>
                  <a:lnTo>
                    <a:pt x="7085241" y="1259624"/>
                  </a:lnTo>
                  <a:lnTo>
                    <a:pt x="7085241" y="0"/>
                  </a:lnTo>
                  <a:lnTo>
                    <a:pt x="0" y="0"/>
                  </a:lnTo>
                  <a:close/>
                </a:path>
              </a:pathLst>
            </a:custGeom>
            <a:ln w="101600" cap="flat">
              <a:miter lim="100000"/>
            </a:ln>
          </p:spPr>
          <p:style>
            <a:lnRef idx="1">
              <a:srgbClr val="E9592F"/>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121173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8189" y="-1743126"/>
            <a:ext cx="9426500" cy="8204311"/>
            <a:chOff x="-3199" y="-3226"/>
            <a:chExt cx="8852406" cy="10341865"/>
          </a:xfrm>
        </p:grpSpPr>
        <p:pic>
          <p:nvPicPr>
            <p:cNvPr id="3" name="Picture 2"/>
            <p:cNvPicPr/>
            <p:nvPr/>
          </p:nvPicPr>
          <p:blipFill>
            <a:blip r:embed="rId2"/>
            <a:stretch>
              <a:fillRect/>
            </a:stretch>
          </p:blipFill>
          <p:spPr>
            <a:xfrm>
              <a:off x="-3199" y="-3226"/>
              <a:ext cx="7214616" cy="10341865"/>
            </a:xfrm>
            <a:prstGeom prst="rect">
              <a:avLst/>
            </a:prstGeom>
          </p:spPr>
        </p:pic>
        <p:pic>
          <p:nvPicPr>
            <p:cNvPr id="4" name="Picture 3"/>
            <p:cNvPicPr/>
            <p:nvPr/>
          </p:nvPicPr>
          <p:blipFill>
            <a:blip r:embed="rId3"/>
            <a:stretch>
              <a:fillRect/>
            </a:stretch>
          </p:blipFill>
          <p:spPr>
            <a:xfrm>
              <a:off x="-3199" y="6327470"/>
              <a:ext cx="7214616" cy="4011168"/>
            </a:xfrm>
            <a:prstGeom prst="rect">
              <a:avLst/>
            </a:prstGeom>
          </p:spPr>
        </p:pic>
        <p:sp>
          <p:nvSpPr>
            <p:cNvPr id="5" name="Shape 1554"/>
            <p:cNvSpPr/>
            <p:nvPr/>
          </p:nvSpPr>
          <p:spPr>
            <a:xfrm>
              <a:off x="63488" y="1544789"/>
              <a:ext cx="7085241" cy="1259624"/>
            </a:xfrm>
            <a:custGeom>
              <a:avLst/>
              <a:gdLst/>
              <a:ahLst/>
              <a:cxnLst/>
              <a:rect l="0" t="0" r="0" b="0"/>
              <a:pathLst>
                <a:path w="7085241" h="1259624">
                  <a:moveTo>
                    <a:pt x="0" y="0"/>
                  </a:moveTo>
                  <a:lnTo>
                    <a:pt x="7085241" y="0"/>
                  </a:lnTo>
                  <a:lnTo>
                    <a:pt x="7085241" y="1259624"/>
                  </a:lnTo>
                  <a:lnTo>
                    <a:pt x="0" y="1259624"/>
                  </a:lnTo>
                  <a:lnTo>
                    <a:pt x="0" y="0"/>
                  </a:lnTo>
                </a:path>
              </a:pathLst>
            </a:custGeom>
            <a:ln w="0" cap="flat">
              <a:miter lim="127000"/>
            </a:ln>
          </p:spPr>
          <p:style>
            <a:lnRef idx="0">
              <a:srgbClr val="000000">
                <a:alpha val="0"/>
              </a:srgbClr>
            </a:lnRef>
            <a:fillRef idx="1">
              <a:srgbClr val="FEE9D9"/>
            </a:fillRef>
            <a:effectRef idx="0">
              <a:scrgbClr r="0" g="0" b="0"/>
            </a:effectRef>
            <a:fontRef idx="none"/>
          </p:style>
          <p:txBody>
            <a:bodyPr/>
            <a:lstStyle/>
            <a:p>
              <a:endParaRPr lang="en-US"/>
            </a:p>
          </p:txBody>
        </p:sp>
        <p:sp>
          <p:nvSpPr>
            <p:cNvPr id="6" name="Rectangle 5"/>
            <p:cNvSpPr/>
            <p:nvPr/>
          </p:nvSpPr>
          <p:spPr>
            <a:xfrm>
              <a:off x="2397654" y="1729919"/>
              <a:ext cx="3214488" cy="693966"/>
            </a:xfrm>
            <a:prstGeom prst="rect">
              <a:avLst/>
            </a:prstGeom>
            <a:ln>
              <a:noFill/>
            </a:ln>
          </p:spPr>
          <p:txBody>
            <a:bodyPr vert="horz" lIns="0" tIns="0" rIns="0" bIns="0" rtlCol="0">
              <a:noAutofit/>
            </a:bodyPr>
            <a:lstStyle/>
            <a:p>
              <a:pPr>
                <a:lnSpc>
                  <a:spcPct val="107000"/>
                </a:lnSpc>
                <a:spcAft>
                  <a:spcPts val="800"/>
                </a:spcAft>
              </a:pPr>
              <a:r>
                <a:rPr lang="en-US" sz="3300" b="1">
                  <a:solidFill>
                    <a:srgbClr val="E9592F"/>
                  </a:solidFill>
                  <a:effectLst/>
                  <a:latin typeface="Calibri" panose="020F0502020204030204" pitchFamily="34" charset="0"/>
                  <a:ea typeface="Calibri" panose="020F0502020204030204" pitchFamily="34" charset="0"/>
                </a:rPr>
                <a:t>Masa</a:t>
              </a:r>
              <a:r>
                <a:rPr lang="en-US" sz="3300" b="1" spc="210">
                  <a:solidFill>
                    <a:srgbClr val="E9592F"/>
                  </a:solidFill>
                  <a:effectLst/>
                  <a:latin typeface="Calibri" panose="020F0502020204030204" pitchFamily="34" charset="0"/>
                  <a:ea typeface="Calibri" panose="020F0502020204030204" pitchFamily="34" charset="0"/>
                </a:rPr>
                <a:t> </a:t>
              </a:r>
              <a:r>
                <a:rPr lang="en-US" sz="3300" b="1">
                  <a:solidFill>
                    <a:srgbClr val="E9592F"/>
                  </a:solidFill>
                  <a:effectLst/>
                  <a:latin typeface="Calibri" panose="020F0502020204030204" pitchFamily="34" charset="0"/>
                  <a:ea typeface="Calibri" panose="020F0502020204030204" pitchFamily="34" charset="0"/>
                </a:rPr>
                <a:t>Tăcerii</a:t>
              </a:r>
              <a:endParaRPr lang="en-US" sz="1100">
                <a:solidFill>
                  <a:srgbClr val="000000"/>
                </a:solidFill>
                <a:effectLst/>
                <a:latin typeface="Calibri" panose="020F0502020204030204" pitchFamily="34" charset="0"/>
                <a:ea typeface="Calibri" panose="020F0502020204030204" pitchFamily="34" charset="0"/>
              </a:endParaRPr>
            </a:p>
          </p:txBody>
        </p:sp>
        <p:sp>
          <p:nvSpPr>
            <p:cNvPr id="7" name="Rectangle 6"/>
            <p:cNvSpPr/>
            <p:nvPr/>
          </p:nvSpPr>
          <p:spPr>
            <a:xfrm>
              <a:off x="447666" y="2206219"/>
              <a:ext cx="8401541" cy="525732"/>
            </a:xfrm>
            <a:prstGeom prst="rect">
              <a:avLst/>
            </a:prstGeom>
            <a:ln>
              <a:noFill/>
            </a:ln>
          </p:spPr>
          <p:txBody>
            <a:bodyPr vert="horz" lIns="0" tIns="0" rIns="0" bIns="0" rtlCol="0">
              <a:noAutofit/>
            </a:bodyPr>
            <a:lstStyle/>
            <a:p>
              <a:pPr>
                <a:lnSpc>
                  <a:spcPct val="107000"/>
                </a:lnSpc>
                <a:spcAft>
                  <a:spcPts val="800"/>
                </a:spcAft>
              </a:pPr>
              <a:r>
                <a:rPr lang="en-US" sz="2500">
                  <a:solidFill>
                    <a:srgbClr val="181717"/>
                  </a:solidFill>
                  <a:effectLst/>
                  <a:latin typeface="Calibri" panose="020F0502020204030204" pitchFamily="34" charset="0"/>
                  <a:ea typeface="Calibri" panose="020F0502020204030204" pitchFamily="34" charset="0"/>
                </a:rPr>
                <a:t>–</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Sculptură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realizată</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de</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Constantin</a:t>
              </a:r>
              <a:r>
                <a:rPr lang="en-US" sz="2500" spc="210">
                  <a:solidFill>
                    <a:srgbClr val="181717"/>
                  </a:solidFill>
                  <a:effectLst/>
                  <a:latin typeface="Calibri" panose="020F0502020204030204" pitchFamily="34" charset="0"/>
                  <a:ea typeface="Calibri" panose="020F0502020204030204" pitchFamily="34" charset="0"/>
                </a:rPr>
                <a:t> </a:t>
              </a:r>
              <a:r>
                <a:rPr lang="en-US" sz="2500">
                  <a:solidFill>
                    <a:srgbClr val="181717"/>
                  </a:solidFill>
                  <a:effectLst/>
                  <a:latin typeface="Calibri" panose="020F0502020204030204" pitchFamily="34" charset="0"/>
                  <a:ea typeface="Calibri" panose="020F0502020204030204" pitchFamily="34" charset="0"/>
                </a:rPr>
                <a:t>Brâncuși</a:t>
              </a:r>
              <a:endParaRPr lang="en-US" sz="1100">
                <a:solidFill>
                  <a:srgbClr val="000000"/>
                </a:solidFill>
                <a:effectLst/>
                <a:latin typeface="Calibri" panose="020F0502020204030204" pitchFamily="34" charset="0"/>
                <a:ea typeface="Calibri" panose="020F0502020204030204" pitchFamily="34" charset="0"/>
              </a:endParaRPr>
            </a:p>
          </p:txBody>
        </p:sp>
        <p:sp>
          <p:nvSpPr>
            <p:cNvPr id="8" name="Shape 83"/>
            <p:cNvSpPr/>
            <p:nvPr/>
          </p:nvSpPr>
          <p:spPr>
            <a:xfrm>
              <a:off x="63488" y="1544789"/>
              <a:ext cx="7085241" cy="1259624"/>
            </a:xfrm>
            <a:custGeom>
              <a:avLst/>
              <a:gdLst/>
              <a:ahLst/>
              <a:cxnLst/>
              <a:rect l="0" t="0" r="0" b="0"/>
              <a:pathLst>
                <a:path w="7085241" h="1259624">
                  <a:moveTo>
                    <a:pt x="0" y="1259624"/>
                  </a:moveTo>
                  <a:lnTo>
                    <a:pt x="7085241" y="1259624"/>
                  </a:lnTo>
                  <a:lnTo>
                    <a:pt x="7085241" y="0"/>
                  </a:lnTo>
                  <a:lnTo>
                    <a:pt x="0" y="0"/>
                  </a:lnTo>
                  <a:close/>
                </a:path>
              </a:pathLst>
            </a:custGeom>
            <a:ln w="101600" cap="flat">
              <a:miter lim="100000"/>
            </a:ln>
          </p:spPr>
          <p:style>
            <a:lnRef idx="1">
              <a:srgbClr val="E9592F"/>
            </a:lnRef>
            <a:fillRef idx="0">
              <a:srgbClr val="000000">
                <a:alpha val="0"/>
              </a:srgbClr>
            </a:fillRef>
            <a:effectRef idx="0">
              <a:scrgbClr r="0" g="0" b="0"/>
            </a:effectRef>
            <a:fontRef idx="none"/>
          </p:style>
          <p:txBody>
            <a:bodyPr/>
            <a:lstStyle/>
            <a:p>
              <a:endParaRPr lang="en-US"/>
            </a:p>
          </p:txBody>
        </p:sp>
        <p:pic>
          <p:nvPicPr>
            <p:cNvPr id="9" name="Picture 8"/>
            <p:cNvPicPr/>
            <p:nvPr/>
          </p:nvPicPr>
          <p:blipFill>
            <a:blip r:embed="rId4"/>
            <a:stretch>
              <a:fillRect/>
            </a:stretch>
          </p:blipFill>
          <p:spPr>
            <a:xfrm>
              <a:off x="424521" y="8193164"/>
              <a:ext cx="6363180" cy="1706829"/>
            </a:xfrm>
            <a:prstGeom prst="rect">
              <a:avLst/>
            </a:prstGeom>
          </p:spPr>
        </p:pic>
      </p:grpSp>
    </p:spTree>
    <p:extLst>
      <p:ext uri="{BB962C8B-B14F-4D97-AF65-F5344CB8AC3E}">
        <p14:creationId xmlns:p14="http://schemas.microsoft.com/office/powerpoint/2010/main" val="1975561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20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1A540D-695E-4E23-8111-38E961739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0897" y="3296216"/>
            <a:ext cx="3437108" cy="3140037"/>
          </a:xfrm>
          <a:prstGeom prst="rect">
            <a:avLst/>
          </a:prstGeom>
        </p:spPr>
      </p:pic>
      <p:sp>
        <p:nvSpPr>
          <p:cNvPr id="16" name="Title 1">
            <a:extLst>
              <a:ext uri="{FF2B5EF4-FFF2-40B4-BE49-F238E27FC236}">
                <a16:creationId xmlns:a16="http://schemas.microsoft.com/office/drawing/2014/main" id="{B6C2DD54-9802-46A8-B842-8D5DCBA2A473}"/>
              </a:ext>
            </a:extLst>
          </p:cNvPr>
          <p:cNvSpPr>
            <a:spLocks noGrp="1"/>
          </p:cNvSpPr>
          <p:nvPr>
            <p:ph type="title"/>
          </p:nvPr>
        </p:nvSpPr>
        <p:spPr>
          <a:xfrm>
            <a:off x="432708" y="587830"/>
            <a:ext cx="8270422" cy="842898"/>
          </a:xfrm>
          <a:prstGeom prst="snip2DiagRect">
            <a:avLst/>
          </a:prstGeom>
          <a:solidFill>
            <a:srgbClr val="689429">
              <a:alpha val="75000"/>
            </a:srgbClr>
          </a:solidFill>
        </p:spPr>
        <p:txBody>
          <a:bodyPr lIns="274320" tIns="274320" rIns="274320" bIns="274320"/>
          <a:lstStyle/>
          <a:p>
            <a:r>
              <a:rPr lang="ro-RO" sz="3200" dirty="0">
                <a:solidFill>
                  <a:schemeClr val="bg1"/>
                </a:solidFill>
              </a:rPr>
              <a:t>Constantin Brâncuși</a:t>
            </a:r>
            <a:endParaRPr lang="en-GB" sz="3200" dirty="0">
              <a:solidFill>
                <a:schemeClr val="bg1"/>
              </a:solidFill>
            </a:endParaRPr>
          </a:p>
        </p:txBody>
      </p:sp>
      <p:sp>
        <p:nvSpPr>
          <p:cNvPr id="17" name="Rectangle: Rounded Corners 16">
            <a:extLst>
              <a:ext uri="{FF2B5EF4-FFF2-40B4-BE49-F238E27FC236}">
                <a16:creationId xmlns:a16="http://schemas.microsoft.com/office/drawing/2014/main" id="{7710F7B3-68E7-41D1-ACCB-D18C6A40B0C8}"/>
              </a:ext>
            </a:extLst>
          </p:cNvPr>
          <p:cNvSpPr/>
          <p:nvPr/>
        </p:nvSpPr>
        <p:spPr>
          <a:xfrm>
            <a:off x="682739" y="1645820"/>
            <a:ext cx="7770359" cy="76528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A fost un sculptor român extraordinar care a contribuit cu lucrări de excepție la îmbogățirea sculpturii contemporane. </a:t>
            </a:r>
            <a:endParaRPr lang="en-GB" dirty="0">
              <a:solidFill>
                <a:srgbClr val="232321"/>
              </a:solidFill>
            </a:endParaRPr>
          </a:p>
        </p:txBody>
      </p:sp>
      <p:sp>
        <p:nvSpPr>
          <p:cNvPr id="18" name="Oval 17">
            <a:extLst>
              <a:ext uri="{FF2B5EF4-FFF2-40B4-BE49-F238E27FC236}">
                <a16:creationId xmlns:a16="http://schemas.microsoft.com/office/drawing/2014/main" id="{08E33375-AA37-475B-A689-3718EB42195F}"/>
              </a:ext>
            </a:extLst>
          </p:cNvPr>
          <p:cNvSpPr/>
          <p:nvPr/>
        </p:nvSpPr>
        <p:spPr>
          <a:xfrm>
            <a:off x="552108" y="1880889"/>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B03BD335-908D-4EA4-9F50-D3CFAAC1E990}"/>
              </a:ext>
            </a:extLst>
          </p:cNvPr>
          <p:cNvSpPr/>
          <p:nvPr/>
        </p:nvSpPr>
        <p:spPr>
          <a:xfrm>
            <a:off x="682738" y="2514215"/>
            <a:ext cx="7770359" cy="76528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pt-BR" dirty="0">
                <a:solidFill>
                  <a:srgbClr val="232321"/>
                </a:solidFill>
              </a:rPr>
              <a:t>A fost ales membru postum al Academiei Române.</a:t>
            </a:r>
            <a:endParaRPr lang="en-GB" dirty="0">
              <a:solidFill>
                <a:srgbClr val="232321"/>
              </a:solidFill>
            </a:endParaRPr>
          </a:p>
        </p:txBody>
      </p:sp>
      <p:sp>
        <p:nvSpPr>
          <p:cNvPr id="20" name="Rectangle: Rounded Corners 19">
            <a:extLst>
              <a:ext uri="{FF2B5EF4-FFF2-40B4-BE49-F238E27FC236}">
                <a16:creationId xmlns:a16="http://schemas.microsoft.com/office/drawing/2014/main" id="{485A276A-EE9D-4B32-B52F-5B3729EE40AA}"/>
              </a:ext>
            </a:extLst>
          </p:cNvPr>
          <p:cNvSpPr/>
          <p:nvPr/>
        </p:nvSpPr>
        <p:spPr>
          <a:xfrm>
            <a:off x="690901" y="3382610"/>
            <a:ext cx="4787335" cy="105520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en-GB" dirty="0">
                <a:solidFill>
                  <a:srgbClr val="232321"/>
                </a:solidFill>
              </a:rPr>
              <a:t>Academia </a:t>
            </a:r>
            <a:r>
              <a:rPr lang="en-GB" dirty="0" err="1">
                <a:solidFill>
                  <a:srgbClr val="232321"/>
                </a:solidFill>
              </a:rPr>
              <a:t>Română</a:t>
            </a:r>
            <a:r>
              <a:rPr lang="en-GB" dirty="0">
                <a:solidFill>
                  <a:srgbClr val="232321"/>
                </a:solidFill>
              </a:rPr>
              <a:t> </a:t>
            </a:r>
            <a:r>
              <a:rPr lang="en-GB" dirty="0" err="1">
                <a:solidFill>
                  <a:srgbClr val="232321"/>
                </a:solidFill>
              </a:rPr>
              <a:t>reunește</a:t>
            </a:r>
            <a:r>
              <a:rPr lang="en-GB" dirty="0">
                <a:solidFill>
                  <a:srgbClr val="232321"/>
                </a:solidFill>
              </a:rPr>
              <a:t> </a:t>
            </a:r>
            <a:r>
              <a:rPr lang="en-GB" dirty="0" err="1">
                <a:solidFill>
                  <a:srgbClr val="232321"/>
                </a:solidFill>
              </a:rPr>
              <a:t>personalități</a:t>
            </a:r>
            <a:r>
              <a:rPr lang="en-GB" dirty="0">
                <a:solidFill>
                  <a:srgbClr val="232321"/>
                </a:solidFill>
              </a:rPr>
              <a:t> </a:t>
            </a:r>
            <a:r>
              <a:rPr lang="en-GB" dirty="0" err="1">
                <a:solidFill>
                  <a:srgbClr val="232321"/>
                </a:solidFill>
              </a:rPr>
              <a:t>marcante</a:t>
            </a:r>
            <a:r>
              <a:rPr lang="en-GB" dirty="0">
                <a:solidFill>
                  <a:srgbClr val="232321"/>
                </a:solidFill>
              </a:rPr>
              <a:t> din </a:t>
            </a:r>
            <a:r>
              <a:rPr lang="en-GB" dirty="0" err="1">
                <a:solidFill>
                  <a:srgbClr val="232321"/>
                </a:solidFill>
              </a:rPr>
              <a:t>țară</a:t>
            </a:r>
            <a:r>
              <a:rPr lang="en-GB" dirty="0">
                <a:solidFill>
                  <a:srgbClr val="232321"/>
                </a:solidFill>
              </a:rPr>
              <a:t> </a:t>
            </a:r>
            <a:r>
              <a:rPr lang="en-GB" dirty="0" err="1">
                <a:solidFill>
                  <a:srgbClr val="232321"/>
                </a:solidFill>
              </a:rPr>
              <a:t>și</a:t>
            </a:r>
            <a:r>
              <a:rPr lang="en-GB" dirty="0">
                <a:solidFill>
                  <a:srgbClr val="232321"/>
                </a:solidFill>
              </a:rPr>
              <a:t> din </a:t>
            </a:r>
            <a:r>
              <a:rPr lang="en-GB" dirty="0" err="1">
                <a:solidFill>
                  <a:srgbClr val="232321"/>
                </a:solidFill>
              </a:rPr>
              <a:t>străinătate</a:t>
            </a:r>
            <a:r>
              <a:rPr lang="en-GB" dirty="0">
                <a:solidFill>
                  <a:srgbClr val="232321"/>
                </a:solidFill>
              </a:rPr>
              <a:t> din </a:t>
            </a:r>
            <a:r>
              <a:rPr lang="en-GB" dirty="0" err="1">
                <a:solidFill>
                  <a:srgbClr val="232321"/>
                </a:solidFill>
              </a:rPr>
              <a:t>domeniile</a:t>
            </a:r>
            <a:r>
              <a:rPr lang="en-GB" dirty="0">
                <a:solidFill>
                  <a:srgbClr val="232321"/>
                </a:solidFill>
              </a:rPr>
              <a:t> </a:t>
            </a:r>
            <a:r>
              <a:rPr lang="en-GB" dirty="0" err="1">
                <a:solidFill>
                  <a:srgbClr val="232321"/>
                </a:solidFill>
              </a:rPr>
              <a:t>științei</a:t>
            </a:r>
            <a:r>
              <a:rPr lang="en-GB" dirty="0">
                <a:solidFill>
                  <a:srgbClr val="232321"/>
                </a:solidFill>
              </a:rPr>
              <a:t>, </a:t>
            </a:r>
            <a:r>
              <a:rPr lang="en-GB" dirty="0" err="1">
                <a:solidFill>
                  <a:srgbClr val="232321"/>
                </a:solidFill>
              </a:rPr>
              <a:t>artei</a:t>
            </a:r>
            <a:r>
              <a:rPr lang="en-GB" dirty="0">
                <a:solidFill>
                  <a:srgbClr val="232321"/>
                </a:solidFill>
              </a:rPr>
              <a:t> </a:t>
            </a:r>
            <a:r>
              <a:rPr lang="en-GB" dirty="0" err="1">
                <a:solidFill>
                  <a:srgbClr val="232321"/>
                </a:solidFill>
              </a:rPr>
              <a:t>și</a:t>
            </a:r>
            <a:r>
              <a:rPr lang="en-GB" dirty="0">
                <a:solidFill>
                  <a:srgbClr val="232321"/>
                </a:solidFill>
              </a:rPr>
              <a:t> </a:t>
            </a:r>
            <a:r>
              <a:rPr lang="en-GB" dirty="0" err="1">
                <a:solidFill>
                  <a:srgbClr val="232321"/>
                </a:solidFill>
              </a:rPr>
              <a:t>literaturii</a:t>
            </a:r>
            <a:r>
              <a:rPr lang="en-GB" dirty="0">
                <a:solidFill>
                  <a:srgbClr val="232321"/>
                </a:solidFill>
              </a:rPr>
              <a:t>.</a:t>
            </a:r>
          </a:p>
        </p:txBody>
      </p:sp>
      <p:sp>
        <p:nvSpPr>
          <p:cNvPr id="21" name="Oval 20">
            <a:extLst>
              <a:ext uri="{FF2B5EF4-FFF2-40B4-BE49-F238E27FC236}">
                <a16:creationId xmlns:a16="http://schemas.microsoft.com/office/drawing/2014/main" id="{9932F60F-0EEC-4A1A-8E2E-DA2A03146FF7}"/>
              </a:ext>
            </a:extLst>
          </p:cNvPr>
          <p:cNvSpPr/>
          <p:nvPr/>
        </p:nvSpPr>
        <p:spPr>
          <a:xfrm>
            <a:off x="552108" y="2754693"/>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4B3000B-664A-4D14-A2DB-0396E80E6BDD}"/>
              </a:ext>
            </a:extLst>
          </p:cNvPr>
          <p:cNvSpPr/>
          <p:nvPr/>
        </p:nvSpPr>
        <p:spPr>
          <a:xfrm>
            <a:off x="552108" y="3726915"/>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18463A85-CB60-4DCC-871A-2B3F4BF3242C}"/>
              </a:ext>
            </a:extLst>
          </p:cNvPr>
          <p:cNvGrpSpPr/>
          <p:nvPr/>
        </p:nvGrpSpPr>
        <p:grpSpPr>
          <a:xfrm>
            <a:off x="432708" y="4616899"/>
            <a:ext cx="5045528" cy="820136"/>
            <a:chOff x="432708" y="4721485"/>
            <a:chExt cx="5045528" cy="820136"/>
          </a:xfrm>
        </p:grpSpPr>
        <p:sp>
          <p:nvSpPr>
            <p:cNvPr id="30" name="Rectangle 29">
              <a:extLst>
                <a:ext uri="{FF2B5EF4-FFF2-40B4-BE49-F238E27FC236}">
                  <a16:creationId xmlns:a16="http://schemas.microsoft.com/office/drawing/2014/main" id="{F9751F2E-886A-42D9-BB8B-6B6F46628E6E}"/>
                </a:ext>
              </a:extLst>
            </p:cNvPr>
            <p:cNvSpPr/>
            <p:nvPr/>
          </p:nvSpPr>
          <p:spPr>
            <a:xfrm>
              <a:off x="696006" y="4721485"/>
              <a:ext cx="4782230" cy="820136"/>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pt-BR" b="1" dirty="0">
                  <a:solidFill>
                    <a:srgbClr val="232321"/>
                  </a:solidFill>
                </a:rPr>
                <a:t>Postum</a:t>
              </a:r>
              <a:r>
                <a:rPr lang="pt-BR" dirty="0">
                  <a:solidFill>
                    <a:srgbClr val="232321"/>
                  </a:solidFill>
                </a:rPr>
                <a:t> = care se acordă, se atribuie sau se recunoaște cuiva după moarte.</a:t>
              </a:r>
            </a:p>
          </p:txBody>
        </p:sp>
        <p:cxnSp>
          <p:nvCxnSpPr>
            <p:cNvPr id="34" name="Straight Connector 33">
              <a:extLst>
                <a:ext uri="{FF2B5EF4-FFF2-40B4-BE49-F238E27FC236}">
                  <a16:creationId xmlns:a16="http://schemas.microsoft.com/office/drawing/2014/main" id="{DA2ACA6E-1AFD-4D23-AA14-8811F9E52CF0}"/>
                </a:ext>
              </a:extLst>
            </p:cNvPr>
            <p:cNvCxnSpPr>
              <a:cxnSpLocks/>
              <a:endCxn id="30" idx="1"/>
            </p:cNvCxnSpPr>
            <p:nvPr/>
          </p:nvCxnSpPr>
          <p:spPr>
            <a:xfrm>
              <a:off x="432708" y="5131553"/>
              <a:ext cx="263298" cy="0"/>
            </a:xfrm>
            <a:prstGeom prst="line">
              <a:avLst/>
            </a:prstGeom>
            <a:ln w="2540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grpSp>
      <p:pic>
        <p:nvPicPr>
          <p:cNvPr id="38" name="Graphic 37">
            <a:extLst>
              <a:ext uri="{FF2B5EF4-FFF2-40B4-BE49-F238E27FC236}">
                <a16:creationId xmlns:a16="http://schemas.microsoft.com/office/drawing/2014/main" id="{E355E0C4-30C3-473E-A960-F940FEB6767A}"/>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1185183" y="675224"/>
            <a:ext cx="651782" cy="651782"/>
          </a:xfrm>
          <a:prstGeom prst="rect">
            <a:avLst/>
          </a:prstGeom>
        </p:spPr>
      </p:pic>
      <p:pic>
        <p:nvPicPr>
          <p:cNvPr id="39" name="Graphic 38">
            <a:extLst>
              <a:ext uri="{FF2B5EF4-FFF2-40B4-BE49-F238E27FC236}">
                <a16:creationId xmlns:a16="http://schemas.microsoft.com/office/drawing/2014/main" id="{125864F6-DE7E-4DE1-B11C-AB76F059ECB2}"/>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7307035" y="675224"/>
            <a:ext cx="651782" cy="651782"/>
          </a:xfrm>
          <a:prstGeom prst="rect">
            <a:avLst/>
          </a:prstGeom>
        </p:spPr>
      </p:pic>
    </p:spTree>
    <p:extLst>
      <p:ext uri="{BB962C8B-B14F-4D97-AF65-F5344CB8AC3E}">
        <p14:creationId xmlns:p14="http://schemas.microsoft.com/office/powerpoint/2010/main" val="11734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000" fill="hold"/>
                                        <p:tgtEl>
                                          <p:spTgt spid="36"/>
                                        </p:tgtEl>
                                        <p:attrNameLst>
                                          <p:attrName>ppt_x</p:attrName>
                                        </p:attrNameLst>
                                      </p:cBhvr>
                                      <p:tavLst>
                                        <p:tav tm="0">
                                          <p:val>
                                            <p:strVal val="0-#ppt_w/2"/>
                                          </p:val>
                                        </p:tav>
                                        <p:tav tm="100000">
                                          <p:val>
                                            <p:strVal val="#ppt_x"/>
                                          </p:val>
                                        </p:tav>
                                      </p:tavLst>
                                    </p:anim>
                                    <p:anim calcmode="lin" valueType="num">
                                      <p:cBhvr additive="base">
                                        <p:cTn id="8" dur="2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52EA87-4AD0-4EE8-AC4D-A40F2D95769F}"/>
              </a:ext>
            </a:extLst>
          </p:cNvPr>
          <p:cNvGrpSpPr/>
          <p:nvPr/>
        </p:nvGrpSpPr>
        <p:grpSpPr>
          <a:xfrm>
            <a:off x="2265206" y="2290258"/>
            <a:ext cx="4613587" cy="3256320"/>
            <a:chOff x="2265206" y="2290258"/>
            <a:chExt cx="4613587" cy="3256320"/>
          </a:xfrm>
        </p:grpSpPr>
        <p:pic>
          <p:nvPicPr>
            <p:cNvPr id="17" name="Picture 16" descr="Map&#10;&#10;Description automatically generated">
              <a:extLst>
                <a:ext uri="{FF2B5EF4-FFF2-40B4-BE49-F238E27FC236}">
                  <a16:creationId xmlns:a16="http://schemas.microsoft.com/office/drawing/2014/main" id="{3B45A23D-C24D-47A1-9237-E49CC658C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206" y="2290258"/>
              <a:ext cx="4613587" cy="3256320"/>
            </a:xfrm>
            <a:prstGeom prst="rect">
              <a:avLst/>
            </a:prstGeom>
          </p:spPr>
        </p:pic>
        <p:cxnSp>
          <p:nvCxnSpPr>
            <p:cNvPr id="22" name="Straight Connector 21">
              <a:extLst>
                <a:ext uri="{FF2B5EF4-FFF2-40B4-BE49-F238E27FC236}">
                  <a16:creationId xmlns:a16="http://schemas.microsoft.com/office/drawing/2014/main" id="{B6AD2C3B-BB95-4DBD-B032-E80CC18F0F28}"/>
                </a:ext>
              </a:extLst>
            </p:cNvPr>
            <p:cNvCxnSpPr>
              <a:cxnSpLocks/>
            </p:cNvCxnSpPr>
            <p:nvPr/>
          </p:nvCxnSpPr>
          <p:spPr>
            <a:xfrm>
              <a:off x="2265206" y="2363471"/>
              <a:ext cx="0" cy="3183107"/>
            </a:xfrm>
            <a:prstGeom prst="line">
              <a:avLst/>
            </a:prstGeom>
            <a:ln w="2540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9D35D5-DFBC-4B6E-8C33-DD7EDC5E9441}"/>
                </a:ext>
              </a:extLst>
            </p:cNvPr>
            <p:cNvCxnSpPr>
              <a:cxnSpLocks/>
            </p:cNvCxnSpPr>
            <p:nvPr/>
          </p:nvCxnSpPr>
          <p:spPr>
            <a:xfrm>
              <a:off x="6878793" y="2363471"/>
              <a:ext cx="0" cy="3183107"/>
            </a:xfrm>
            <a:prstGeom prst="line">
              <a:avLst/>
            </a:prstGeom>
            <a:ln w="2540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grpSp>
      <p:sp>
        <p:nvSpPr>
          <p:cNvPr id="8" name="Title 1">
            <a:extLst>
              <a:ext uri="{FF2B5EF4-FFF2-40B4-BE49-F238E27FC236}">
                <a16:creationId xmlns:a16="http://schemas.microsoft.com/office/drawing/2014/main" id="{8506E994-6FCD-4F84-882D-1585F85E19A2}"/>
              </a:ext>
            </a:extLst>
          </p:cNvPr>
          <p:cNvSpPr>
            <a:spLocks noGrp="1"/>
          </p:cNvSpPr>
          <p:nvPr>
            <p:ph type="title"/>
          </p:nvPr>
        </p:nvSpPr>
        <p:spPr>
          <a:xfrm>
            <a:off x="432708" y="587830"/>
            <a:ext cx="8270422" cy="842898"/>
          </a:xfrm>
          <a:prstGeom prst="snip2DiagRect">
            <a:avLst/>
          </a:prstGeom>
          <a:solidFill>
            <a:srgbClr val="689429">
              <a:alpha val="75000"/>
            </a:srgbClr>
          </a:solidFill>
        </p:spPr>
        <p:txBody>
          <a:bodyPr lIns="274320" tIns="274320" rIns="274320" bIns="274320"/>
          <a:lstStyle/>
          <a:p>
            <a:r>
              <a:rPr lang="ro-RO" sz="3200" dirty="0">
                <a:solidFill>
                  <a:schemeClr val="bg1"/>
                </a:solidFill>
              </a:rPr>
              <a:t>Copilăria lui Constantin Brâncuși</a:t>
            </a:r>
            <a:endParaRPr lang="en-GB" sz="3200" dirty="0">
              <a:solidFill>
                <a:schemeClr val="bg1"/>
              </a:solidFill>
            </a:endParaRPr>
          </a:p>
        </p:txBody>
      </p:sp>
      <p:sp>
        <p:nvSpPr>
          <p:cNvPr id="15" name="Rectangle 14">
            <a:extLst>
              <a:ext uri="{FF2B5EF4-FFF2-40B4-BE49-F238E27FC236}">
                <a16:creationId xmlns:a16="http://schemas.microsoft.com/office/drawing/2014/main" id="{71BF30E8-D1D3-4766-BAD3-EF2B77FF6A35}"/>
              </a:ext>
            </a:extLst>
          </p:cNvPr>
          <p:cNvSpPr/>
          <p:nvPr/>
        </p:nvSpPr>
        <p:spPr>
          <a:xfrm>
            <a:off x="682739" y="1606348"/>
            <a:ext cx="7770359" cy="765287"/>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Constantin Brâncuși s-a născut în data de 19 februarie 1876, în satul Hobița, județul Gorj.</a:t>
            </a:r>
            <a:endParaRPr lang="en-GB" dirty="0">
              <a:solidFill>
                <a:srgbClr val="232321"/>
              </a:solidFill>
            </a:endParaRPr>
          </a:p>
        </p:txBody>
      </p:sp>
      <p:sp>
        <p:nvSpPr>
          <p:cNvPr id="18" name="Rectangle 17">
            <a:extLst>
              <a:ext uri="{FF2B5EF4-FFF2-40B4-BE49-F238E27FC236}">
                <a16:creationId xmlns:a16="http://schemas.microsoft.com/office/drawing/2014/main" id="{79B7A275-6ABF-4723-94A6-6C3590DAE8E2}"/>
              </a:ext>
            </a:extLst>
          </p:cNvPr>
          <p:cNvSpPr/>
          <p:nvPr/>
        </p:nvSpPr>
        <p:spPr>
          <a:xfrm>
            <a:off x="682739" y="5410946"/>
            <a:ext cx="7786687" cy="765287"/>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it-IT" dirty="0">
                <a:solidFill>
                  <a:srgbClr val="232321"/>
                </a:solidFill>
              </a:rPr>
              <a:t>A fost al șaselea copil al părinților lui, Radu și Maria.</a:t>
            </a:r>
          </a:p>
        </p:txBody>
      </p:sp>
      <p:pic>
        <p:nvPicPr>
          <p:cNvPr id="33" name="Graphic 32">
            <a:extLst>
              <a:ext uri="{FF2B5EF4-FFF2-40B4-BE49-F238E27FC236}">
                <a16:creationId xmlns:a16="http://schemas.microsoft.com/office/drawing/2014/main" id="{09EBE98E-990E-424D-AD09-F1E3196377B1}"/>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3581962" y="4104406"/>
            <a:ext cx="205891" cy="330510"/>
          </a:xfrm>
          <a:prstGeom prst="rect">
            <a:avLst/>
          </a:prstGeom>
        </p:spPr>
      </p:pic>
    </p:spTree>
    <p:extLst>
      <p:ext uri="{BB962C8B-B14F-4D97-AF65-F5344CB8AC3E}">
        <p14:creationId xmlns:p14="http://schemas.microsoft.com/office/powerpoint/2010/main" val="28696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33"/>
                                        </p:tgtEl>
                                      </p:cBhvr>
                                    </p:animEffect>
                                    <p:animScale>
                                      <p:cBhvr>
                                        <p:cTn id="23" dur="250" autoRev="1" fill="hold"/>
                                        <p:tgtEl>
                                          <p:spTgt spid="3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5F7D5A-03C1-4FEA-854B-2C79FA27ED63}"/>
              </a:ext>
            </a:extLst>
          </p:cNvPr>
          <p:cNvGrpSpPr/>
          <p:nvPr/>
        </p:nvGrpSpPr>
        <p:grpSpPr>
          <a:xfrm>
            <a:off x="543945" y="1660040"/>
            <a:ext cx="7909153" cy="1487916"/>
            <a:chOff x="543945" y="1660040"/>
            <a:chExt cx="7909153" cy="1487916"/>
          </a:xfrm>
        </p:grpSpPr>
        <p:sp>
          <p:nvSpPr>
            <p:cNvPr id="10" name="Rectangle: Rounded Corners 9">
              <a:extLst>
                <a:ext uri="{FF2B5EF4-FFF2-40B4-BE49-F238E27FC236}">
                  <a16:creationId xmlns:a16="http://schemas.microsoft.com/office/drawing/2014/main" id="{303296FD-F0CF-4E90-A71C-950C65F86A11}"/>
                </a:ext>
              </a:extLst>
            </p:cNvPr>
            <p:cNvSpPr/>
            <p:nvPr/>
          </p:nvSpPr>
          <p:spPr>
            <a:xfrm>
              <a:off x="682739" y="1660040"/>
              <a:ext cx="7770359" cy="1487916"/>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Copilul Brâncuși pleca deseori de acasă pentru a asista ca ucenic în ateliere de tâmplărie. Și-a demonstrat priceperile artistice încă de pe când lucra ca ucenic la Craiova, deoarece a construit o vioară, folosind doar materialele pe care le-a găsit prin atelier.</a:t>
              </a:r>
            </a:p>
          </p:txBody>
        </p:sp>
        <p:sp>
          <p:nvSpPr>
            <p:cNvPr id="27" name="Oval 26">
              <a:extLst>
                <a:ext uri="{FF2B5EF4-FFF2-40B4-BE49-F238E27FC236}">
                  <a16:creationId xmlns:a16="http://schemas.microsoft.com/office/drawing/2014/main" id="{50957081-9854-4687-8FB8-FA37C7ABBC7C}"/>
                </a:ext>
              </a:extLst>
            </p:cNvPr>
            <p:cNvSpPr/>
            <p:nvPr/>
          </p:nvSpPr>
          <p:spPr>
            <a:xfrm>
              <a:off x="543945" y="2256424"/>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picture containing text&#10;&#10;Description automatically generated">
            <a:extLst>
              <a:ext uri="{FF2B5EF4-FFF2-40B4-BE49-F238E27FC236}">
                <a16:creationId xmlns:a16="http://schemas.microsoft.com/office/drawing/2014/main" id="{B7035C14-971D-48D2-855C-CB006076C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7155" y="2328561"/>
            <a:ext cx="2176796" cy="2176796"/>
          </a:xfrm>
          <a:prstGeom prst="rect">
            <a:avLst/>
          </a:prstGeom>
        </p:spPr>
      </p:pic>
      <p:grpSp>
        <p:nvGrpSpPr>
          <p:cNvPr id="26" name="Group 25">
            <a:extLst>
              <a:ext uri="{FF2B5EF4-FFF2-40B4-BE49-F238E27FC236}">
                <a16:creationId xmlns:a16="http://schemas.microsoft.com/office/drawing/2014/main" id="{30891782-0E3E-4410-95A9-47E20FB5498C}"/>
              </a:ext>
            </a:extLst>
          </p:cNvPr>
          <p:cNvGrpSpPr/>
          <p:nvPr/>
        </p:nvGrpSpPr>
        <p:grpSpPr>
          <a:xfrm rot="1710294">
            <a:off x="6582659" y="5072366"/>
            <a:ext cx="1040342" cy="1010829"/>
            <a:chOff x="153950" y="5034766"/>
            <a:chExt cx="1762994" cy="1712980"/>
          </a:xfrm>
          <a:solidFill>
            <a:srgbClr val="C7DC8B"/>
          </a:solidFill>
        </p:grpSpPr>
        <p:sp>
          <p:nvSpPr>
            <p:cNvPr id="25" name="Freeform: Shape 24">
              <a:extLst>
                <a:ext uri="{FF2B5EF4-FFF2-40B4-BE49-F238E27FC236}">
                  <a16:creationId xmlns:a16="http://schemas.microsoft.com/office/drawing/2014/main" id="{280E361B-2F01-4884-B87A-1A6BA72AEC32}"/>
                </a:ext>
              </a:extLst>
            </p:cNvPr>
            <p:cNvSpPr/>
            <p:nvPr/>
          </p:nvSpPr>
          <p:spPr>
            <a:xfrm>
              <a:off x="153950" y="5185524"/>
              <a:ext cx="1719285" cy="1562222"/>
            </a:xfrm>
            <a:custGeom>
              <a:avLst/>
              <a:gdLst>
                <a:gd name="connsiteX0" fmla="*/ 900349 w 1719285"/>
                <a:gd name="connsiteY0" fmla="*/ 0 h 1562222"/>
                <a:gd name="connsiteX1" fmla="*/ 1344188 w 1719285"/>
                <a:gd name="connsiteY1" fmla="*/ 241573 h 1562222"/>
                <a:gd name="connsiteX2" fmla="*/ 1357341 w 1719285"/>
                <a:gd name="connsiteY2" fmla="*/ 276366 h 1562222"/>
                <a:gd name="connsiteX3" fmla="*/ 1388047 w 1719285"/>
                <a:gd name="connsiteY3" fmla="*/ 272973 h 1562222"/>
                <a:gd name="connsiteX4" fmla="*/ 1719285 w 1719285"/>
                <a:gd name="connsiteY4" fmla="*/ 595828 h 1562222"/>
                <a:gd name="connsiteX5" fmla="*/ 1622268 w 1719285"/>
                <a:gd name="connsiteY5" fmla="*/ 824121 h 1562222"/>
                <a:gd name="connsiteX6" fmla="*/ 1580778 w 1719285"/>
                <a:gd name="connsiteY6" fmla="*/ 857487 h 1562222"/>
                <a:gd name="connsiteX7" fmla="*/ 1585402 w 1719285"/>
                <a:gd name="connsiteY7" fmla="*/ 872009 h 1562222"/>
                <a:gd name="connsiteX8" fmla="*/ 1597376 w 1719285"/>
                <a:gd name="connsiteY8" fmla="*/ 987779 h 1562222"/>
                <a:gd name="connsiteX9" fmla="*/ 1008016 w 1719285"/>
                <a:gd name="connsiteY9" fmla="*/ 1562222 h 1562222"/>
                <a:gd name="connsiteX10" fmla="*/ 678499 w 1719285"/>
                <a:gd name="connsiteY10" fmla="*/ 1464116 h 1562222"/>
                <a:gd name="connsiteX11" fmla="*/ 634413 w 1719285"/>
                <a:gd name="connsiteY11" fmla="*/ 1428663 h 1562222"/>
                <a:gd name="connsiteX12" fmla="*/ 589360 w 1719285"/>
                <a:gd name="connsiteY12" fmla="*/ 1433089 h 1562222"/>
                <a:gd name="connsiteX13" fmla="*/ 0 w 1719285"/>
                <a:gd name="connsiteY13" fmla="*/ 858646 h 1562222"/>
                <a:gd name="connsiteX14" fmla="*/ 359954 w 1719285"/>
                <a:gd name="connsiteY14" fmla="*/ 329346 h 1562222"/>
                <a:gd name="connsiteX15" fmla="*/ 431513 w 1719285"/>
                <a:gd name="connsiteY15" fmla="*/ 307695 h 1562222"/>
                <a:gd name="connsiteX16" fmla="*/ 456510 w 1719285"/>
                <a:gd name="connsiteY16" fmla="*/ 241573 h 1562222"/>
                <a:gd name="connsiteX17" fmla="*/ 900349 w 1719285"/>
                <a:gd name="connsiteY17" fmla="*/ 0 h 156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9285" h="1562222">
                  <a:moveTo>
                    <a:pt x="900349" y="0"/>
                  </a:moveTo>
                  <a:cubicBezTo>
                    <a:pt x="1099873" y="0"/>
                    <a:pt x="1271063" y="99611"/>
                    <a:pt x="1344188" y="241573"/>
                  </a:cubicBezTo>
                  <a:lnTo>
                    <a:pt x="1357341" y="276366"/>
                  </a:lnTo>
                  <a:lnTo>
                    <a:pt x="1388047" y="272973"/>
                  </a:lnTo>
                  <a:cubicBezTo>
                    <a:pt x="1570985" y="272973"/>
                    <a:pt x="1719285" y="417520"/>
                    <a:pt x="1719285" y="595828"/>
                  </a:cubicBezTo>
                  <a:cubicBezTo>
                    <a:pt x="1719285" y="684982"/>
                    <a:pt x="1682210" y="765696"/>
                    <a:pt x="1622268" y="824121"/>
                  </a:cubicBezTo>
                  <a:lnTo>
                    <a:pt x="1580778" y="857487"/>
                  </a:lnTo>
                  <a:lnTo>
                    <a:pt x="1585402" y="872009"/>
                  </a:lnTo>
                  <a:cubicBezTo>
                    <a:pt x="1593253" y="909404"/>
                    <a:pt x="1597376" y="948122"/>
                    <a:pt x="1597376" y="987779"/>
                  </a:cubicBezTo>
                  <a:cubicBezTo>
                    <a:pt x="1597376" y="1305035"/>
                    <a:pt x="1333511" y="1562222"/>
                    <a:pt x="1008016" y="1562222"/>
                  </a:cubicBezTo>
                  <a:cubicBezTo>
                    <a:pt x="885955" y="1562222"/>
                    <a:pt x="772562" y="1526055"/>
                    <a:pt x="678499" y="1464116"/>
                  </a:cubicBezTo>
                  <a:lnTo>
                    <a:pt x="634413" y="1428663"/>
                  </a:lnTo>
                  <a:lnTo>
                    <a:pt x="589360" y="1433089"/>
                  </a:lnTo>
                  <a:cubicBezTo>
                    <a:pt x="263865" y="1433089"/>
                    <a:pt x="0" y="1175902"/>
                    <a:pt x="0" y="858646"/>
                  </a:cubicBezTo>
                  <a:cubicBezTo>
                    <a:pt x="0" y="620704"/>
                    <a:pt x="148424" y="416551"/>
                    <a:pt x="359954" y="329346"/>
                  </a:cubicBezTo>
                  <a:lnTo>
                    <a:pt x="431513" y="307695"/>
                  </a:lnTo>
                  <a:lnTo>
                    <a:pt x="456510" y="241573"/>
                  </a:lnTo>
                  <a:cubicBezTo>
                    <a:pt x="529635" y="99611"/>
                    <a:pt x="700825" y="0"/>
                    <a:pt x="9003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Oval 23">
              <a:extLst>
                <a:ext uri="{FF2B5EF4-FFF2-40B4-BE49-F238E27FC236}">
                  <a16:creationId xmlns:a16="http://schemas.microsoft.com/office/drawing/2014/main" id="{5BCA5AB4-EAF2-4C75-AA35-7FB19902803A}"/>
                </a:ext>
              </a:extLst>
            </p:cNvPr>
            <p:cNvSpPr/>
            <p:nvPr/>
          </p:nvSpPr>
          <p:spPr>
            <a:xfrm>
              <a:off x="1585706" y="5034766"/>
              <a:ext cx="331238" cy="3228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ro-RO" sz="3200" dirty="0">
                <a:solidFill>
                  <a:schemeClr val="bg1"/>
                </a:solidFill>
              </a:rPr>
              <a:t>Copilăria lui Constantin Brâncuși</a:t>
            </a:r>
            <a:endParaRPr lang="en-GB" sz="3200" dirty="0">
              <a:solidFill>
                <a:schemeClr val="bg1"/>
              </a:solidFill>
            </a:endParaRPr>
          </a:p>
        </p:txBody>
      </p:sp>
      <p:grpSp>
        <p:nvGrpSpPr>
          <p:cNvPr id="15" name="Group 14">
            <a:extLst>
              <a:ext uri="{FF2B5EF4-FFF2-40B4-BE49-F238E27FC236}">
                <a16:creationId xmlns:a16="http://schemas.microsoft.com/office/drawing/2014/main" id="{46D0257A-AB78-4292-8749-ADDD5A9A87AF}"/>
              </a:ext>
            </a:extLst>
          </p:cNvPr>
          <p:cNvGrpSpPr/>
          <p:nvPr/>
        </p:nvGrpSpPr>
        <p:grpSpPr>
          <a:xfrm>
            <a:off x="432707" y="3490856"/>
            <a:ext cx="5754447" cy="1008197"/>
            <a:chOff x="432708" y="3253555"/>
            <a:chExt cx="5032261" cy="1008197"/>
          </a:xfrm>
        </p:grpSpPr>
        <p:sp>
          <p:nvSpPr>
            <p:cNvPr id="12" name="Rectangle 11">
              <a:extLst>
                <a:ext uri="{FF2B5EF4-FFF2-40B4-BE49-F238E27FC236}">
                  <a16:creationId xmlns:a16="http://schemas.microsoft.com/office/drawing/2014/main" id="{503F2E4B-08F8-48B2-A634-808499AF0324}"/>
                </a:ext>
              </a:extLst>
            </p:cNvPr>
            <p:cNvSpPr/>
            <p:nvPr/>
          </p:nvSpPr>
          <p:spPr>
            <a:xfrm>
              <a:off x="682739" y="3253555"/>
              <a:ext cx="4782230" cy="1008197"/>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pt-BR" b="1" dirty="0">
                  <a:solidFill>
                    <a:srgbClr val="232321"/>
                  </a:solidFill>
                </a:rPr>
                <a:t>Ucenic</a:t>
              </a:r>
              <a:r>
                <a:rPr lang="pt-BR" dirty="0">
                  <a:solidFill>
                    <a:srgbClr val="232321"/>
                  </a:solidFill>
                </a:rPr>
                <a:t> - persoană (de cele mai multe ori tânără) care învață o meserie lucrând după îndrumările unui meșter.</a:t>
              </a:r>
            </a:p>
          </p:txBody>
        </p:sp>
        <p:cxnSp>
          <p:nvCxnSpPr>
            <p:cNvPr id="13" name="Straight Connector 12">
              <a:extLst>
                <a:ext uri="{FF2B5EF4-FFF2-40B4-BE49-F238E27FC236}">
                  <a16:creationId xmlns:a16="http://schemas.microsoft.com/office/drawing/2014/main" id="{D37430FE-4DDE-4C7A-9354-511E0297054A}"/>
                </a:ext>
              </a:extLst>
            </p:cNvPr>
            <p:cNvCxnSpPr>
              <a:cxnSpLocks/>
            </p:cNvCxnSpPr>
            <p:nvPr/>
          </p:nvCxnSpPr>
          <p:spPr>
            <a:xfrm>
              <a:off x="432708" y="3757601"/>
              <a:ext cx="263298" cy="0"/>
            </a:xfrm>
            <a:prstGeom prst="line">
              <a:avLst/>
            </a:prstGeom>
            <a:ln w="25400">
              <a:solidFill>
                <a:srgbClr val="689429">
                  <a:alpha val="75000"/>
                </a:srgb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B6273FC-EF8F-4169-A281-687437F4886C}"/>
              </a:ext>
            </a:extLst>
          </p:cNvPr>
          <p:cNvSpPr txBox="1"/>
          <p:nvPr/>
        </p:nvSpPr>
        <p:spPr>
          <a:xfrm>
            <a:off x="735146" y="5379882"/>
            <a:ext cx="7665544" cy="461665"/>
          </a:xfrm>
          <a:prstGeom prst="rect">
            <a:avLst/>
          </a:prstGeom>
          <a:noFill/>
        </p:spPr>
        <p:txBody>
          <a:bodyPr wrap="square" rtlCol="0">
            <a:spAutoFit/>
          </a:bodyPr>
          <a:lstStyle/>
          <a:p>
            <a:pPr algn="ctr"/>
            <a:r>
              <a:rPr lang="ro-RO" sz="2400" dirty="0"/>
              <a:t>În ce domeniu ai vrea să fii ucenic?</a:t>
            </a:r>
            <a:endParaRPr lang="en-GB" sz="2400" dirty="0"/>
          </a:p>
        </p:txBody>
      </p:sp>
      <p:cxnSp>
        <p:nvCxnSpPr>
          <p:cNvPr id="18" name="Straight Connector 17">
            <a:extLst>
              <a:ext uri="{FF2B5EF4-FFF2-40B4-BE49-F238E27FC236}">
                <a16:creationId xmlns:a16="http://schemas.microsoft.com/office/drawing/2014/main" id="{B0470F31-4415-480A-961C-782E2A21EC08}"/>
              </a:ext>
            </a:extLst>
          </p:cNvPr>
          <p:cNvCxnSpPr>
            <a:cxnSpLocks/>
          </p:cNvCxnSpPr>
          <p:nvPr/>
        </p:nvCxnSpPr>
        <p:spPr>
          <a:xfrm>
            <a:off x="712505" y="4955566"/>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2000" fill="hold"/>
                                        <p:tgtEl>
                                          <p:spTgt spid="15"/>
                                        </p:tgtEl>
                                        <p:attrNameLst>
                                          <p:attrName>ppt_x</p:attrName>
                                        </p:attrNameLst>
                                      </p:cBhvr>
                                      <p:tavLst>
                                        <p:tav tm="0">
                                          <p:val>
                                            <p:strVal val="0-#ppt_w/2"/>
                                          </p:val>
                                        </p:tav>
                                        <p:tav tm="100000">
                                          <p:val>
                                            <p:strVal val="#ppt_x"/>
                                          </p:val>
                                        </p:tav>
                                      </p:tavLst>
                                    </p:anim>
                                    <p:anim calcmode="lin" valueType="num">
                                      <p:cBhvr additive="base">
                                        <p:cTn id="15" dur="20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5" presetClass="emph" presetSubtype="0" grpId="0" nodeType="afterEffect">
                                  <p:stCondLst>
                                    <p:cond delay="0"/>
                                  </p:stCondLst>
                                  <p:iterate type="lt">
                                    <p:tmAbs val="25"/>
                                  </p:iterate>
                                  <p:childTnLst>
                                    <p:set>
                                      <p:cBhvr override="childStyle">
                                        <p:cTn id="27"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ro-RO" sz="3200" dirty="0">
                <a:solidFill>
                  <a:schemeClr val="bg1"/>
                </a:solidFill>
              </a:rPr>
              <a:t>Unde a studiat Constantin Brâncuși?</a:t>
            </a:r>
            <a:endParaRPr lang="en-GB" sz="3200" dirty="0">
              <a:solidFill>
                <a:schemeClr val="bg1"/>
              </a:solidFill>
            </a:endParaRPr>
          </a:p>
        </p:txBody>
      </p:sp>
      <p:grpSp>
        <p:nvGrpSpPr>
          <p:cNvPr id="2" name="Group 1">
            <a:extLst>
              <a:ext uri="{FF2B5EF4-FFF2-40B4-BE49-F238E27FC236}">
                <a16:creationId xmlns:a16="http://schemas.microsoft.com/office/drawing/2014/main" id="{38EF1520-F463-404F-B666-A179D918763A}"/>
              </a:ext>
            </a:extLst>
          </p:cNvPr>
          <p:cNvGrpSpPr/>
          <p:nvPr/>
        </p:nvGrpSpPr>
        <p:grpSpPr>
          <a:xfrm>
            <a:off x="552108" y="1572341"/>
            <a:ext cx="7900990" cy="1015737"/>
            <a:chOff x="552108" y="1572341"/>
            <a:chExt cx="7900990" cy="1015737"/>
          </a:xfrm>
        </p:grpSpPr>
        <p:sp>
          <p:nvSpPr>
            <p:cNvPr id="6" name="Rectangle: Rounded Corners 5">
              <a:extLst>
                <a:ext uri="{FF2B5EF4-FFF2-40B4-BE49-F238E27FC236}">
                  <a16:creationId xmlns:a16="http://schemas.microsoft.com/office/drawing/2014/main" id="{27AB9C4D-AA85-42F1-932A-BBE135A75C75}"/>
                </a:ext>
              </a:extLst>
            </p:cNvPr>
            <p:cNvSpPr/>
            <p:nvPr/>
          </p:nvSpPr>
          <p:spPr>
            <a:xfrm>
              <a:off x="682739" y="1572341"/>
              <a:ext cx="7770359" cy="101573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Constantin Brâncuși a studiat cu bursă la Școala de Arte și Meserii din Craiova. La 19 ani este admis la secția sculptură în lemn, pe care o termină în anul 1897, pe primul loc din 16 elevi.</a:t>
              </a:r>
              <a:endParaRPr lang="en-GB" dirty="0">
                <a:solidFill>
                  <a:srgbClr val="232321"/>
                </a:solidFill>
              </a:endParaRPr>
            </a:p>
          </p:txBody>
        </p:sp>
        <p:sp>
          <p:nvSpPr>
            <p:cNvPr id="8" name="Oval 7">
              <a:extLst>
                <a:ext uri="{FF2B5EF4-FFF2-40B4-BE49-F238E27FC236}">
                  <a16:creationId xmlns:a16="http://schemas.microsoft.com/office/drawing/2014/main" id="{DB33243E-8EDB-4288-B0FB-2EFA28F643D3}"/>
                </a:ext>
              </a:extLst>
            </p:cNvPr>
            <p:cNvSpPr/>
            <p:nvPr/>
          </p:nvSpPr>
          <p:spPr>
            <a:xfrm>
              <a:off x="552108" y="1932635"/>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B31ED1BA-2D73-4B18-BBEE-60627E39A134}"/>
              </a:ext>
            </a:extLst>
          </p:cNvPr>
          <p:cNvGrpSpPr/>
          <p:nvPr/>
        </p:nvGrpSpPr>
        <p:grpSpPr>
          <a:xfrm>
            <a:off x="543945" y="2715341"/>
            <a:ext cx="7917315" cy="1317816"/>
            <a:chOff x="543945" y="2715341"/>
            <a:chExt cx="7917315" cy="1317816"/>
          </a:xfrm>
        </p:grpSpPr>
        <p:sp>
          <p:nvSpPr>
            <p:cNvPr id="10" name="Rectangle: Rounded Corners 9">
              <a:extLst>
                <a:ext uri="{FF2B5EF4-FFF2-40B4-BE49-F238E27FC236}">
                  <a16:creationId xmlns:a16="http://schemas.microsoft.com/office/drawing/2014/main" id="{C16ED434-6091-458C-8A34-8F7869BA9A42}"/>
                </a:ext>
              </a:extLst>
            </p:cNvPr>
            <p:cNvSpPr/>
            <p:nvPr/>
          </p:nvSpPr>
          <p:spPr>
            <a:xfrm>
              <a:off x="690901" y="2715341"/>
              <a:ext cx="7770359" cy="1317816"/>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La 22 de ani Brâncuși se înscrie la Școala Națională de Arte Frumoase din București, iar debutul ca artist îl are în cadrul Expoziției Regionale de la Craiova, unde lucrarea sa, bustul lui Gheorghe Chitu, se bucură de laudele tuturor.</a:t>
              </a:r>
            </a:p>
          </p:txBody>
        </p:sp>
        <p:sp>
          <p:nvSpPr>
            <p:cNvPr id="11" name="Oval 10">
              <a:extLst>
                <a:ext uri="{FF2B5EF4-FFF2-40B4-BE49-F238E27FC236}">
                  <a16:creationId xmlns:a16="http://schemas.microsoft.com/office/drawing/2014/main" id="{7B363B64-C4FC-45FB-ADA6-22D3A3AB384E}"/>
                </a:ext>
              </a:extLst>
            </p:cNvPr>
            <p:cNvSpPr/>
            <p:nvPr/>
          </p:nvSpPr>
          <p:spPr>
            <a:xfrm>
              <a:off x="543945" y="3207947"/>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a:extLst>
              <a:ext uri="{FF2B5EF4-FFF2-40B4-BE49-F238E27FC236}">
                <a16:creationId xmlns:a16="http://schemas.microsoft.com/office/drawing/2014/main" id="{726C8342-08D0-4D74-B419-5EEE4E242BF3}"/>
              </a:ext>
            </a:extLst>
          </p:cNvPr>
          <p:cNvCxnSpPr>
            <a:cxnSpLocks/>
          </p:cNvCxnSpPr>
          <p:nvPr/>
        </p:nvCxnSpPr>
        <p:spPr>
          <a:xfrm>
            <a:off x="701703" y="4204452"/>
            <a:ext cx="7740593"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sp>
        <p:nvSpPr>
          <p:cNvPr id="4" name="Rectangle: Single Corner Snipped 3">
            <a:extLst>
              <a:ext uri="{FF2B5EF4-FFF2-40B4-BE49-F238E27FC236}">
                <a16:creationId xmlns:a16="http://schemas.microsoft.com/office/drawing/2014/main" id="{13D9D57C-6213-4A3D-AAE9-9A55439A91C8}"/>
              </a:ext>
            </a:extLst>
          </p:cNvPr>
          <p:cNvSpPr/>
          <p:nvPr/>
        </p:nvSpPr>
        <p:spPr>
          <a:xfrm>
            <a:off x="449036" y="4340805"/>
            <a:ext cx="3698421" cy="519759"/>
          </a:xfrm>
          <a:prstGeom prst="snip1Rect">
            <a:avLst/>
          </a:prstGeom>
          <a:solidFill>
            <a:srgbClr val="689429">
              <a:alpha val="75000"/>
            </a:srgbClr>
          </a:solidFill>
          <a:ln w="25400">
            <a:noFill/>
          </a:ln>
        </p:spPr>
        <p:txBody>
          <a:bodyPr vert="horz" lIns="274320" tIns="274320" rIns="274320" bIns="274320" rtlCol="0" anchor="ctr" anchorCtr="1">
            <a:noAutofit/>
          </a:bodyPr>
          <a:lstStyle/>
          <a:p>
            <a:pPr>
              <a:lnSpc>
                <a:spcPct val="90000"/>
              </a:lnSpc>
              <a:spcBef>
                <a:spcPct val="0"/>
              </a:spcBef>
            </a:pPr>
            <a:r>
              <a:rPr lang="en-GB" sz="2000" b="1" dirty="0">
                <a:solidFill>
                  <a:schemeClr val="bg1"/>
                </a:solidFill>
                <a:latin typeface="Twinkl" pitchFamily="2" charset="0"/>
                <a:ea typeface="+mj-ea"/>
                <a:cs typeface="+mj-cs"/>
              </a:rPr>
              <a:t>Ce </a:t>
            </a:r>
            <a:r>
              <a:rPr lang="en-GB" sz="2000" b="1" dirty="0" err="1">
                <a:solidFill>
                  <a:schemeClr val="bg1"/>
                </a:solidFill>
                <a:latin typeface="Twinkl" pitchFamily="2" charset="0"/>
                <a:ea typeface="+mj-ea"/>
                <a:cs typeface="+mj-cs"/>
              </a:rPr>
              <a:t>crezi</a:t>
            </a:r>
            <a:r>
              <a:rPr lang="en-GB" sz="2000" b="1" dirty="0">
                <a:solidFill>
                  <a:schemeClr val="bg1"/>
                </a:solidFill>
                <a:latin typeface="Twinkl" pitchFamily="2" charset="0"/>
                <a:ea typeface="+mj-ea"/>
                <a:cs typeface="+mj-cs"/>
              </a:rPr>
              <a:t> </a:t>
            </a:r>
            <a:r>
              <a:rPr lang="en-GB" sz="2000" b="1" dirty="0" err="1">
                <a:solidFill>
                  <a:schemeClr val="bg1"/>
                </a:solidFill>
                <a:latin typeface="Twinkl" pitchFamily="2" charset="0"/>
                <a:ea typeface="+mj-ea"/>
                <a:cs typeface="+mj-cs"/>
              </a:rPr>
              <a:t>că</a:t>
            </a:r>
            <a:r>
              <a:rPr lang="en-GB" sz="2000" b="1" dirty="0">
                <a:solidFill>
                  <a:schemeClr val="bg1"/>
                </a:solidFill>
                <a:latin typeface="Twinkl" pitchFamily="2" charset="0"/>
                <a:ea typeface="+mj-ea"/>
                <a:cs typeface="+mj-cs"/>
              </a:rPr>
              <a:t> </a:t>
            </a:r>
            <a:r>
              <a:rPr lang="en-GB" sz="2000" b="1" dirty="0" err="1">
                <a:solidFill>
                  <a:schemeClr val="bg1"/>
                </a:solidFill>
                <a:latin typeface="Twinkl" pitchFamily="2" charset="0"/>
                <a:ea typeface="+mj-ea"/>
                <a:cs typeface="+mj-cs"/>
              </a:rPr>
              <a:t>este</a:t>
            </a:r>
            <a:r>
              <a:rPr lang="en-GB" sz="2000" b="1" dirty="0">
                <a:solidFill>
                  <a:schemeClr val="bg1"/>
                </a:solidFill>
                <a:latin typeface="Twinkl" pitchFamily="2" charset="0"/>
                <a:ea typeface="+mj-ea"/>
                <a:cs typeface="+mj-cs"/>
              </a:rPr>
              <a:t> un bust?</a:t>
            </a:r>
          </a:p>
        </p:txBody>
      </p:sp>
      <p:sp>
        <p:nvSpPr>
          <p:cNvPr id="15" name="Rectangle 14">
            <a:extLst>
              <a:ext uri="{FF2B5EF4-FFF2-40B4-BE49-F238E27FC236}">
                <a16:creationId xmlns:a16="http://schemas.microsoft.com/office/drawing/2014/main" id="{2B3B9165-320D-4A8F-B6B5-43E8241BB5EA}"/>
              </a:ext>
            </a:extLst>
          </p:cNvPr>
          <p:cNvSpPr/>
          <p:nvPr/>
        </p:nvSpPr>
        <p:spPr>
          <a:xfrm>
            <a:off x="701704" y="5009957"/>
            <a:ext cx="7740592" cy="1228004"/>
          </a:xfrm>
          <a:prstGeom prst="rect">
            <a:avLst/>
          </a:prstGeom>
          <a:solidFill>
            <a:schemeClr val="bg1"/>
          </a:solidFill>
          <a:ln w="25400">
            <a:solidFill>
              <a:srgbClr val="689429">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1463040" bIns="274320" rtlCol="0" anchor="ctr"/>
          <a:lstStyle/>
          <a:p>
            <a:r>
              <a:rPr lang="pt-BR" dirty="0">
                <a:solidFill>
                  <a:srgbClr val="232321"/>
                </a:solidFill>
              </a:rPr>
              <a:t>Bustul reprezintă partea superioară a corpului unei persoane. În cazul multor personalități din diverse domenii, adesea a fost pictat sau sculptat.</a:t>
            </a:r>
          </a:p>
        </p:txBody>
      </p:sp>
      <p:pic>
        <p:nvPicPr>
          <p:cNvPr id="21" name="Picture 20" descr="A close-up of a helmet&#10;&#10;Description automatically generated with low confidence">
            <a:extLst>
              <a:ext uri="{FF2B5EF4-FFF2-40B4-BE49-F238E27FC236}">
                <a16:creationId xmlns:a16="http://schemas.microsoft.com/office/drawing/2014/main" id="{842E6B79-793D-4E3F-A247-0AD71AC9ED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560" y="3684952"/>
            <a:ext cx="1657736" cy="2762376"/>
          </a:xfrm>
          <a:prstGeom prst="rect">
            <a:avLst/>
          </a:prstGeom>
        </p:spPr>
      </p:pic>
    </p:spTree>
    <p:extLst>
      <p:ext uri="{BB962C8B-B14F-4D97-AF65-F5344CB8AC3E}">
        <p14:creationId xmlns:p14="http://schemas.microsoft.com/office/powerpoint/2010/main" val="34804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2000" fill="hold"/>
                                        <p:tgtEl>
                                          <p:spTgt spid="4"/>
                                        </p:tgtEl>
                                        <p:attrNameLst>
                                          <p:attrName>ppt_x</p:attrName>
                                        </p:attrNameLst>
                                      </p:cBhvr>
                                      <p:tavLst>
                                        <p:tav tm="0">
                                          <p:val>
                                            <p:strVal val="0-#ppt_w/2"/>
                                          </p:val>
                                        </p:tav>
                                        <p:tav tm="100000">
                                          <p:val>
                                            <p:strVal val="#ppt_x"/>
                                          </p:val>
                                        </p:tav>
                                      </p:tavLst>
                                    </p:anim>
                                    <p:anim calcmode="lin" valueType="num">
                                      <p:cBhvr additive="base">
                                        <p:cTn id="22"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ro-RO" sz="3200" dirty="0">
                <a:solidFill>
                  <a:schemeClr val="bg1"/>
                </a:solidFill>
              </a:rPr>
              <a:t>Experiența în străinătate</a:t>
            </a:r>
          </a:p>
        </p:txBody>
      </p:sp>
      <p:grpSp>
        <p:nvGrpSpPr>
          <p:cNvPr id="2" name="Group 1">
            <a:extLst>
              <a:ext uri="{FF2B5EF4-FFF2-40B4-BE49-F238E27FC236}">
                <a16:creationId xmlns:a16="http://schemas.microsoft.com/office/drawing/2014/main" id="{B8B3995E-F653-442A-BEF0-A468BC48F563}"/>
              </a:ext>
            </a:extLst>
          </p:cNvPr>
          <p:cNvGrpSpPr/>
          <p:nvPr/>
        </p:nvGrpSpPr>
        <p:grpSpPr>
          <a:xfrm>
            <a:off x="552108" y="1572341"/>
            <a:ext cx="7900990" cy="1015737"/>
            <a:chOff x="552108" y="1572341"/>
            <a:chExt cx="7900990" cy="1015737"/>
          </a:xfrm>
        </p:grpSpPr>
        <p:sp>
          <p:nvSpPr>
            <p:cNvPr id="6" name="Rectangle: Rounded Corners 5">
              <a:extLst>
                <a:ext uri="{FF2B5EF4-FFF2-40B4-BE49-F238E27FC236}">
                  <a16:creationId xmlns:a16="http://schemas.microsoft.com/office/drawing/2014/main" id="{27AB9C4D-AA85-42F1-932A-BBE135A75C75}"/>
                </a:ext>
              </a:extLst>
            </p:cNvPr>
            <p:cNvSpPr/>
            <p:nvPr/>
          </p:nvSpPr>
          <p:spPr>
            <a:xfrm>
              <a:off x="682739" y="1572341"/>
              <a:ext cx="7770359" cy="101573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În anul 1904, Constantin Brâncuși pleacă din România. El pornește pe jos spre Paris, oprindu-se pentru perioade mai lungi la Budapesta și la Viena. </a:t>
              </a:r>
            </a:p>
          </p:txBody>
        </p:sp>
        <p:sp>
          <p:nvSpPr>
            <p:cNvPr id="8" name="Oval 7">
              <a:extLst>
                <a:ext uri="{FF2B5EF4-FFF2-40B4-BE49-F238E27FC236}">
                  <a16:creationId xmlns:a16="http://schemas.microsoft.com/office/drawing/2014/main" id="{DB33243E-8EDB-4288-B0FB-2EFA28F643D3}"/>
                </a:ext>
              </a:extLst>
            </p:cNvPr>
            <p:cNvSpPr/>
            <p:nvPr/>
          </p:nvSpPr>
          <p:spPr>
            <a:xfrm>
              <a:off x="552108" y="1932635"/>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6E9C8EB9-ADDC-4CAF-BF13-53B5E5F90DC2}"/>
              </a:ext>
            </a:extLst>
          </p:cNvPr>
          <p:cNvGrpSpPr/>
          <p:nvPr/>
        </p:nvGrpSpPr>
        <p:grpSpPr>
          <a:xfrm>
            <a:off x="543945" y="2715340"/>
            <a:ext cx="7917315" cy="1734195"/>
            <a:chOff x="543945" y="2715340"/>
            <a:chExt cx="7917315" cy="1734195"/>
          </a:xfrm>
        </p:grpSpPr>
        <p:sp>
          <p:nvSpPr>
            <p:cNvPr id="10" name="Rectangle: Rounded Corners 9">
              <a:extLst>
                <a:ext uri="{FF2B5EF4-FFF2-40B4-BE49-F238E27FC236}">
                  <a16:creationId xmlns:a16="http://schemas.microsoft.com/office/drawing/2014/main" id="{C16ED434-6091-458C-8A34-8F7869BA9A42}"/>
                </a:ext>
              </a:extLst>
            </p:cNvPr>
            <p:cNvSpPr/>
            <p:nvPr/>
          </p:nvSpPr>
          <p:spPr>
            <a:xfrm>
              <a:off x="690901" y="2715340"/>
              <a:ext cx="7770359" cy="1734195"/>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274320" rtlCol="0" anchor="ctr"/>
            <a:lstStyle/>
            <a:p>
              <a:r>
                <a:rPr lang="ro-RO" dirty="0">
                  <a:solidFill>
                    <a:srgbClr val="232321"/>
                  </a:solidFill>
                </a:rPr>
                <a:t>În ianuarie 1907, Brâncuși este acceptat în atelierul celebrului sculptor francez, Rodin. După câteva luni, Brâncuși părăsește atelierul maestrului său, zicând: „Sub umbra unui stejar nu poate crește decât iarbă.” </a:t>
              </a:r>
            </a:p>
          </p:txBody>
        </p:sp>
        <p:sp>
          <p:nvSpPr>
            <p:cNvPr id="11" name="Oval 10">
              <a:extLst>
                <a:ext uri="{FF2B5EF4-FFF2-40B4-BE49-F238E27FC236}">
                  <a16:creationId xmlns:a16="http://schemas.microsoft.com/office/drawing/2014/main" id="{7B363B64-C4FC-45FB-ADA6-22D3A3AB384E}"/>
                </a:ext>
              </a:extLst>
            </p:cNvPr>
            <p:cNvSpPr/>
            <p:nvPr/>
          </p:nvSpPr>
          <p:spPr>
            <a:xfrm>
              <a:off x="543945" y="3207947"/>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EBFC22BA-8F78-4B81-866F-2335F639DE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 t="3741" r="105" b="42236"/>
          <a:stretch/>
        </p:blipFill>
        <p:spPr>
          <a:xfrm>
            <a:off x="682738" y="3698421"/>
            <a:ext cx="7770359" cy="2528333"/>
          </a:xfrm>
          <a:prstGeom prst="rect">
            <a:avLst/>
          </a:prstGeom>
        </p:spPr>
      </p:pic>
      <p:pic>
        <p:nvPicPr>
          <p:cNvPr id="23" name="Picture 22" descr="A close-up of a sword&#10;&#10;Description automatically generated with low confidence">
            <a:extLst>
              <a:ext uri="{FF2B5EF4-FFF2-40B4-BE49-F238E27FC236}">
                <a16:creationId xmlns:a16="http://schemas.microsoft.com/office/drawing/2014/main" id="{FFCE5792-83DD-4804-B10A-2A7CD8D2F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639"/>
          <a:stretch/>
        </p:blipFill>
        <p:spPr>
          <a:xfrm flipH="1">
            <a:off x="6863106" y="3709116"/>
            <a:ext cx="1981524" cy="2528333"/>
          </a:xfrm>
          <a:prstGeom prst="rect">
            <a:avLst/>
          </a:prstGeom>
        </p:spPr>
      </p:pic>
    </p:spTree>
    <p:extLst>
      <p:ext uri="{BB962C8B-B14F-4D97-AF65-F5344CB8AC3E}">
        <p14:creationId xmlns:p14="http://schemas.microsoft.com/office/powerpoint/2010/main" val="6603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000" fill="hold"/>
                                        <p:tgtEl>
                                          <p:spTgt spid="23"/>
                                        </p:tgtEl>
                                        <p:attrNameLst>
                                          <p:attrName>ppt_x</p:attrName>
                                        </p:attrNameLst>
                                      </p:cBhvr>
                                      <p:tavLst>
                                        <p:tav tm="0">
                                          <p:val>
                                            <p:strVal val="1+#ppt_w/2"/>
                                          </p:val>
                                        </p:tav>
                                        <p:tav tm="100000">
                                          <p:val>
                                            <p:strVal val="#ppt_x"/>
                                          </p:val>
                                        </p:tav>
                                      </p:tavLst>
                                    </p:anim>
                                    <p:anim calcmode="lin" valueType="num">
                                      <p:cBhvr additive="base">
                                        <p:cTn id="25"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3F72C4-0110-49E0-910A-9251C4EB394E}"/>
              </a:ext>
            </a:extLst>
          </p:cNvPr>
          <p:cNvSpPr>
            <a:spLocks noGrp="1"/>
          </p:cNvSpPr>
          <p:nvPr>
            <p:ph type="title"/>
          </p:nvPr>
        </p:nvSpPr>
        <p:spPr>
          <a:xfrm>
            <a:off x="432708" y="587830"/>
            <a:ext cx="8270422" cy="842898"/>
          </a:xfrm>
          <a:prstGeom prst="snip2DiagRect">
            <a:avLst/>
          </a:prstGeom>
          <a:solidFill>
            <a:srgbClr val="689429">
              <a:alpha val="75000"/>
            </a:srgbClr>
          </a:solidFill>
          <a:ln w="25400">
            <a:noFill/>
          </a:ln>
        </p:spPr>
        <p:txBody>
          <a:bodyPr vert="horz" lIns="274320" tIns="274320" rIns="274320" bIns="274320" rtlCol="0" anchor="ctr" anchorCtr="1">
            <a:noAutofit/>
          </a:bodyPr>
          <a:lstStyle/>
          <a:p>
            <a:r>
              <a:rPr lang="ro-RO" sz="3200" dirty="0">
                <a:solidFill>
                  <a:schemeClr val="bg1"/>
                </a:solidFill>
              </a:rPr>
              <a:t>Lucrări artistice</a:t>
            </a:r>
          </a:p>
        </p:txBody>
      </p:sp>
      <p:grpSp>
        <p:nvGrpSpPr>
          <p:cNvPr id="24" name="Group 23">
            <a:extLst>
              <a:ext uri="{FF2B5EF4-FFF2-40B4-BE49-F238E27FC236}">
                <a16:creationId xmlns:a16="http://schemas.microsoft.com/office/drawing/2014/main" id="{C799C705-1EA6-4B61-835B-2BF202165FCC}"/>
              </a:ext>
            </a:extLst>
          </p:cNvPr>
          <p:cNvGrpSpPr/>
          <p:nvPr/>
        </p:nvGrpSpPr>
        <p:grpSpPr>
          <a:xfrm>
            <a:off x="552108" y="1572341"/>
            <a:ext cx="7900990" cy="1015737"/>
            <a:chOff x="552108" y="1572341"/>
            <a:chExt cx="7900990" cy="1015737"/>
          </a:xfrm>
        </p:grpSpPr>
        <p:sp>
          <p:nvSpPr>
            <p:cNvPr id="6" name="Rectangle: Rounded Corners 5">
              <a:extLst>
                <a:ext uri="{FF2B5EF4-FFF2-40B4-BE49-F238E27FC236}">
                  <a16:creationId xmlns:a16="http://schemas.microsoft.com/office/drawing/2014/main" id="{27AB9C4D-AA85-42F1-932A-BBE135A75C75}"/>
                </a:ext>
              </a:extLst>
            </p:cNvPr>
            <p:cNvSpPr/>
            <p:nvPr/>
          </p:nvSpPr>
          <p:spPr>
            <a:xfrm>
              <a:off x="682739" y="1572341"/>
              <a:ext cx="7770359" cy="1015737"/>
            </a:xfrm>
            <a:prstGeom prst="roundRect">
              <a:avLst>
                <a:gd name="adj" fmla="val 4932"/>
              </a:avLst>
            </a:prstGeom>
            <a:solidFill>
              <a:srgbClr val="B9D36E">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r>
                <a:rPr lang="ro-RO" dirty="0">
                  <a:solidFill>
                    <a:srgbClr val="232321"/>
                  </a:solidFill>
                </a:rPr>
                <a:t>În 1909, Brâncuși sculptează, în lemn, primele coloane, ceea ce va fi un antrenament pentru ceea ce urma să fie cea mai importantă realizare artistică a sa: Coloana Infinitului.</a:t>
              </a:r>
            </a:p>
          </p:txBody>
        </p:sp>
        <p:sp>
          <p:nvSpPr>
            <p:cNvPr id="8" name="Oval 7">
              <a:extLst>
                <a:ext uri="{FF2B5EF4-FFF2-40B4-BE49-F238E27FC236}">
                  <a16:creationId xmlns:a16="http://schemas.microsoft.com/office/drawing/2014/main" id="{DB33243E-8EDB-4288-B0FB-2EFA28F643D3}"/>
                </a:ext>
              </a:extLst>
            </p:cNvPr>
            <p:cNvSpPr/>
            <p:nvPr/>
          </p:nvSpPr>
          <p:spPr>
            <a:xfrm>
              <a:off x="552108" y="1932635"/>
              <a:ext cx="277587" cy="295147"/>
            </a:xfrm>
            <a:prstGeom prst="ellipse">
              <a:avLst/>
            </a:prstGeom>
            <a:solidFill>
              <a:srgbClr val="689429">
                <a:alpha val="98000"/>
              </a:srgb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E2CFC43F-93C7-442E-BD38-D7A38DE232A6}"/>
              </a:ext>
            </a:extLst>
          </p:cNvPr>
          <p:cNvSpPr txBox="1"/>
          <p:nvPr/>
        </p:nvSpPr>
        <p:spPr>
          <a:xfrm>
            <a:off x="701703" y="2810872"/>
            <a:ext cx="7770359" cy="400110"/>
          </a:xfrm>
          <a:prstGeom prst="rect">
            <a:avLst/>
          </a:prstGeom>
          <a:noFill/>
        </p:spPr>
        <p:txBody>
          <a:bodyPr wrap="square" rtlCol="0">
            <a:spAutoFit/>
          </a:bodyPr>
          <a:lstStyle/>
          <a:p>
            <a:pPr algn="ctr"/>
            <a:r>
              <a:rPr lang="en-GB" sz="2000" dirty="0"/>
              <a:t>Cum </a:t>
            </a:r>
            <a:r>
              <a:rPr lang="en-GB" sz="2000" dirty="0" err="1"/>
              <a:t>crezi</a:t>
            </a:r>
            <a:r>
              <a:rPr lang="en-GB" sz="2000" dirty="0"/>
              <a:t> </a:t>
            </a:r>
            <a:r>
              <a:rPr lang="en-GB" sz="2000" dirty="0" err="1"/>
              <a:t>că</a:t>
            </a:r>
            <a:r>
              <a:rPr lang="en-GB" sz="2000" dirty="0"/>
              <a:t> </a:t>
            </a:r>
            <a:r>
              <a:rPr lang="en-GB" sz="2000" dirty="0" err="1"/>
              <a:t>arată</a:t>
            </a:r>
            <a:r>
              <a:rPr lang="en-GB" sz="2000" dirty="0"/>
              <a:t> </a:t>
            </a:r>
            <a:r>
              <a:rPr lang="en-GB" sz="2000" dirty="0" err="1"/>
              <a:t>Coloana</a:t>
            </a:r>
            <a:r>
              <a:rPr lang="en-GB" sz="2000" dirty="0"/>
              <a:t> </a:t>
            </a:r>
            <a:r>
              <a:rPr lang="en-GB" sz="2000" dirty="0" err="1"/>
              <a:t>Infinitului</a:t>
            </a:r>
            <a:r>
              <a:rPr lang="en-GB" sz="2000" dirty="0"/>
              <a:t>? </a:t>
            </a:r>
            <a:r>
              <a:rPr lang="en-GB" sz="2000" dirty="0" err="1"/>
              <a:t>Încearcă</a:t>
            </a:r>
            <a:r>
              <a:rPr lang="en-GB" sz="2000" dirty="0"/>
              <a:t> </a:t>
            </a:r>
            <a:r>
              <a:rPr lang="en-GB" sz="2000" dirty="0" err="1"/>
              <a:t>să</a:t>
            </a:r>
            <a:r>
              <a:rPr lang="en-GB" sz="2000" dirty="0"/>
              <a:t> o </a:t>
            </a:r>
            <a:r>
              <a:rPr lang="en-GB" sz="2000" dirty="0" err="1"/>
              <a:t>desenezi</a:t>
            </a:r>
            <a:r>
              <a:rPr lang="en-GB" sz="2000" dirty="0"/>
              <a:t>.</a:t>
            </a:r>
          </a:p>
        </p:txBody>
      </p:sp>
      <p:pic>
        <p:nvPicPr>
          <p:cNvPr id="9" name="Picture 8" descr="A person with the hand on the face&#10;&#10;Description automatically generated with medium confidence">
            <a:extLst>
              <a:ext uri="{FF2B5EF4-FFF2-40B4-BE49-F238E27FC236}">
                <a16:creationId xmlns:a16="http://schemas.microsoft.com/office/drawing/2014/main" id="{A0F9065A-5069-4A15-A219-AD22DCF3A6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24" y="3691783"/>
            <a:ext cx="2087388" cy="2713290"/>
          </a:xfrm>
          <a:prstGeom prst="rect">
            <a:avLst/>
          </a:prstGeom>
        </p:spPr>
      </p:pic>
      <p:grpSp>
        <p:nvGrpSpPr>
          <p:cNvPr id="26" name="Group 25">
            <a:extLst>
              <a:ext uri="{FF2B5EF4-FFF2-40B4-BE49-F238E27FC236}">
                <a16:creationId xmlns:a16="http://schemas.microsoft.com/office/drawing/2014/main" id="{53306EAF-88C4-4F62-A45E-2C8415249220}"/>
              </a:ext>
            </a:extLst>
          </p:cNvPr>
          <p:cNvGrpSpPr/>
          <p:nvPr/>
        </p:nvGrpSpPr>
        <p:grpSpPr>
          <a:xfrm>
            <a:off x="5611612" y="4540559"/>
            <a:ext cx="2500036" cy="1015737"/>
            <a:chOff x="5611612" y="4540559"/>
            <a:chExt cx="2500036" cy="1015737"/>
          </a:xfrm>
        </p:grpSpPr>
        <p:cxnSp>
          <p:nvCxnSpPr>
            <p:cNvPr id="18" name="Straight Connector 17">
              <a:extLst>
                <a:ext uri="{FF2B5EF4-FFF2-40B4-BE49-F238E27FC236}">
                  <a16:creationId xmlns:a16="http://schemas.microsoft.com/office/drawing/2014/main" id="{6F9F8444-B6EF-4C06-AFD7-9CC10DC2AD7F}"/>
                </a:ext>
              </a:extLst>
            </p:cNvPr>
            <p:cNvCxnSpPr/>
            <p:nvPr/>
          </p:nvCxnSpPr>
          <p:spPr>
            <a:xfrm>
              <a:off x="5611612" y="5048428"/>
              <a:ext cx="412649" cy="0"/>
            </a:xfrm>
            <a:prstGeom prst="line">
              <a:avLst/>
            </a:prstGeom>
            <a:ln w="38100" cap="rnd">
              <a:solidFill>
                <a:srgbClr val="689429"/>
              </a:solidFill>
              <a:round/>
            </a:ln>
          </p:spPr>
          <p:style>
            <a:lnRef idx="1">
              <a:schemeClr val="accent1"/>
            </a:lnRef>
            <a:fillRef idx="0">
              <a:schemeClr val="accent1"/>
            </a:fillRef>
            <a:effectRef idx="0">
              <a:schemeClr val="accent1"/>
            </a:effectRef>
            <a:fontRef idx="minor">
              <a:schemeClr val="tx1"/>
            </a:fontRef>
          </p:style>
        </p:cxnSp>
        <p:sp>
          <p:nvSpPr>
            <p:cNvPr id="15" name="Rectangle: Rounded Corners 14">
              <a:hlinkClick r:id="rId3" action="ppaction://hlinksldjump"/>
              <a:extLst>
                <a:ext uri="{FF2B5EF4-FFF2-40B4-BE49-F238E27FC236}">
                  <a16:creationId xmlns:a16="http://schemas.microsoft.com/office/drawing/2014/main" id="{A0BE4BA4-1A82-49EB-B0FE-AEC559C8960F}"/>
                </a:ext>
              </a:extLst>
            </p:cNvPr>
            <p:cNvSpPr/>
            <p:nvPr/>
          </p:nvSpPr>
          <p:spPr>
            <a:xfrm>
              <a:off x="6024261" y="4540559"/>
              <a:ext cx="2087387" cy="1015737"/>
            </a:xfrm>
            <a:prstGeom prst="roundRect">
              <a:avLst>
                <a:gd name="adj" fmla="val 0"/>
              </a:avLst>
            </a:prstGeom>
            <a:solidFill>
              <a:srgbClr val="CFE09B"/>
            </a:solidFill>
            <a:ln w="38100" cap="rnd">
              <a:solidFill>
                <a:srgbClr val="6894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dirty="0">
                  <a:solidFill>
                    <a:srgbClr val="232321"/>
                  </a:solidFill>
                </a:rPr>
                <a:t>Nu </a:t>
              </a:r>
              <a:r>
                <a:rPr lang="ro-RO" dirty="0">
                  <a:solidFill>
                    <a:srgbClr val="232321"/>
                  </a:solidFill>
                </a:rPr>
                <a:t>știu despre ce e vorba!</a:t>
              </a:r>
            </a:p>
          </p:txBody>
        </p:sp>
      </p:grpSp>
      <p:grpSp>
        <p:nvGrpSpPr>
          <p:cNvPr id="25" name="Group 24">
            <a:extLst>
              <a:ext uri="{FF2B5EF4-FFF2-40B4-BE49-F238E27FC236}">
                <a16:creationId xmlns:a16="http://schemas.microsoft.com/office/drawing/2014/main" id="{F2D72088-1537-46AA-A3DF-333E4B9A8516}"/>
              </a:ext>
            </a:extLst>
          </p:cNvPr>
          <p:cNvGrpSpPr/>
          <p:nvPr/>
        </p:nvGrpSpPr>
        <p:grpSpPr>
          <a:xfrm>
            <a:off x="1024188" y="4540559"/>
            <a:ext cx="2500036" cy="1015737"/>
            <a:chOff x="1024188" y="4540559"/>
            <a:chExt cx="2500036" cy="1015737"/>
          </a:xfrm>
        </p:grpSpPr>
        <p:sp>
          <p:nvSpPr>
            <p:cNvPr id="14" name="Rectangle: Rounded Corners 13">
              <a:hlinkClick r:id="rId3" action="ppaction://hlinksldjump"/>
              <a:extLst>
                <a:ext uri="{FF2B5EF4-FFF2-40B4-BE49-F238E27FC236}">
                  <a16:creationId xmlns:a16="http://schemas.microsoft.com/office/drawing/2014/main" id="{A9E54197-02B9-4C89-A2D3-211260C61459}"/>
                </a:ext>
              </a:extLst>
            </p:cNvPr>
            <p:cNvSpPr/>
            <p:nvPr/>
          </p:nvSpPr>
          <p:spPr>
            <a:xfrm>
              <a:off x="1024188" y="4540559"/>
              <a:ext cx="2087387" cy="1015737"/>
            </a:xfrm>
            <a:prstGeom prst="roundRect">
              <a:avLst>
                <a:gd name="adj" fmla="val 0"/>
              </a:avLst>
            </a:prstGeom>
            <a:solidFill>
              <a:srgbClr val="CFE09B"/>
            </a:solidFill>
            <a:ln w="38100" cap="rnd">
              <a:solidFill>
                <a:srgbClr val="6894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dirty="0">
                  <a:solidFill>
                    <a:srgbClr val="232321"/>
                  </a:solidFill>
                </a:rPr>
                <a:t>Am </a:t>
              </a:r>
              <a:r>
                <a:rPr lang="en-US" dirty="0" err="1">
                  <a:solidFill>
                    <a:srgbClr val="232321"/>
                  </a:solidFill>
                </a:rPr>
                <a:t>acceptat</a:t>
              </a:r>
              <a:r>
                <a:rPr lang="en-US" dirty="0">
                  <a:solidFill>
                    <a:srgbClr val="232321"/>
                  </a:solidFill>
                </a:rPr>
                <a:t> </a:t>
              </a:r>
              <a:r>
                <a:rPr lang="en-US" dirty="0" err="1">
                  <a:solidFill>
                    <a:srgbClr val="232321"/>
                  </a:solidFill>
                </a:rPr>
                <a:t>provocarea</a:t>
              </a:r>
              <a:r>
                <a:rPr lang="en-US" dirty="0">
                  <a:solidFill>
                    <a:srgbClr val="232321"/>
                  </a:solidFill>
                </a:rPr>
                <a:t>!</a:t>
              </a:r>
              <a:endParaRPr lang="ro-RO" dirty="0">
                <a:solidFill>
                  <a:srgbClr val="232321"/>
                </a:solidFill>
              </a:endParaRPr>
            </a:p>
          </p:txBody>
        </p:sp>
        <p:cxnSp>
          <p:nvCxnSpPr>
            <p:cNvPr id="16" name="Straight Connector 15">
              <a:extLst>
                <a:ext uri="{FF2B5EF4-FFF2-40B4-BE49-F238E27FC236}">
                  <a16:creationId xmlns:a16="http://schemas.microsoft.com/office/drawing/2014/main" id="{80FFB709-DFEF-4712-9D02-187AC6B12204}"/>
                </a:ext>
              </a:extLst>
            </p:cNvPr>
            <p:cNvCxnSpPr>
              <a:stCxn id="14" idx="3"/>
              <a:endCxn id="9" idx="1"/>
            </p:cNvCxnSpPr>
            <p:nvPr/>
          </p:nvCxnSpPr>
          <p:spPr>
            <a:xfrm>
              <a:off x="3111575" y="5048428"/>
              <a:ext cx="412649" cy="0"/>
            </a:xfrm>
            <a:prstGeom prst="line">
              <a:avLst/>
            </a:prstGeom>
            <a:ln w="38100" cap="rnd">
              <a:solidFill>
                <a:srgbClr val="689429"/>
              </a:solidFill>
              <a:round/>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27A472A-C5D2-4ECB-B936-B236EFD7BB43}"/>
              </a:ext>
            </a:extLst>
          </p:cNvPr>
          <p:cNvCxnSpPr>
            <a:cxnSpLocks/>
          </p:cNvCxnSpPr>
          <p:nvPr/>
        </p:nvCxnSpPr>
        <p:spPr>
          <a:xfrm>
            <a:off x="1024188" y="3366290"/>
            <a:ext cx="7087460"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20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0"/>
                                  </p:iterate>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par>
                          <p:cTn id="15" fill="hold">
                            <p:stCondLst>
                              <p:cond delay="500"/>
                            </p:stCondLst>
                            <p:childTnLst>
                              <p:par>
                                <p:cTn id="16" presetID="15" presetClass="emph" presetSubtype="0" nodeType="afterEffect">
                                  <p:stCondLst>
                                    <p:cond delay="0"/>
                                  </p:stCondLst>
                                  <p:iterate type="lt">
                                    <p:tmAbs val="25"/>
                                  </p:iterate>
                                  <p:childTnLst>
                                    <p:set>
                                      <p:cBhvr override="childStyle">
                                        <p:cTn id="17" dur="indefinite"/>
                                        <p:tgtEl>
                                          <p:spTgt spid="2">
                                            <p:txEl>
                                              <p:pRg st="0" end="0"/>
                                            </p:txEl>
                                          </p:spTgt>
                                        </p:tgtEl>
                                        <p:attrNameLst>
                                          <p:attrName>style.fontWeight</p:attrName>
                                        </p:attrNameLst>
                                      </p:cBhvr>
                                      <p:to>
                                        <p:strVal val="bold"/>
                                      </p:to>
                                    </p:set>
                                  </p:childTnLst>
                                </p:cTn>
                              </p:par>
                            </p:childTnLst>
                          </p:cTn>
                        </p:par>
                        <p:par>
                          <p:cTn id="18" fill="hold">
                            <p:stCondLst>
                              <p:cond delay="185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85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4D8D8BA-1678-44A2-B643-CDCC65AE7EB5}"/>
              </a:ext>
            </a:extLst>
          </p:cNvPr>
          <p:cNvSpPr>
            <a:spLocks noGrp="1"/>
          </p:cNvSpPr>
          <p:nvPr>
            <p:ph type="title"/>
          </p:nvPr>
        </p:nvSpPr>
        <p:spPr>
          <a:xfrm>
            <a:off x="1293124" y="1283153"/>
            <a:ext cx="6557752" cy="1950145"/>
          </a:xfrm>
          <a:prstGeom prst="snip2DiagRect">
            <a:avLst/>
          </a:prstGeom>
          <a:solidFill>
            <a:srgbClr val="689429">
              <a:alpha val="75000"/>
            </a:srgbClr>
          </a:solidFill>
        </p:spPr>
        <p:txBody>
          <a:bodyPr lIns="274320" tIns="274320" rIns="274320" bIns="274320"/>
          <a:lstStyle/>
          <a:p>
            <a:pPr algn="ctr"/>
            <a:r>
              <a:rPr lang="ro-RO" sz="3700" dirty="0">
                <a:solidFill>
                  <a:schemeClr val="bg1"/>
                </a:solidFill>
              </a:rPr>
              <a:t>Hai să descoperim mai multe detalii despre această operă de artă!</a:t>
            </a:r>
            <a:endParaRPr lang="en-GB" sz="3700" dirty="0">
              <a:solidFill>
                <a:schemeClr val="bg1"/>
              </a:solidFill>
            </a:endParaRPr>
          </a:p>
        </p:txBody>
      </p:sp>
      <p:cxnSp>
        <p:nvCxnSpPr>
          <p:cNvPr id="19" name="Straight Connector 18">
            <a:extLst>
              <a:ext uri="{FF2B5EF4-FFF2-40B4-BE49-F238E27FC236}">
                <a16:creationId xmlns:a16="http://schemas.microsoft.com/office/drawing/2014/main" id="{58C82069-3FDA-4C2F-B480-AF66B7571BA4}"/>
              </a:ext>
            </a:extLst>
          </p:cNvPr>
          <p:cNvCxnSpPr>
            <a:cxnSpLocks/>
          </p:cNvCxnSpPr>
          <p:nvPr/>
        </p:nvCxnSpPr>
        <p:spPr>
          <a:xfrm>
            <a:off x="1199120" y="3890475"/>
            <a:ext cx="6929691"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0D6DEF-B6AF-42ED-8B8D-94CE46543766}"/>
              </a:ext>
            </a:extLst>
          </p:cNvPr>
          <p:cNvCxnSpPr>
            <a:cxnSpLocks/>
          </p:cNvCxnSpPr>
          <p:nvPr/>
        </p:nvCxnSpPr>
        <p:spPr>
          <a:xfrm>
            <a:off x="1107154" y="967813"/>
            <a:ext cx="6929691" cy="0"/>
          </a:xfrm>
          <a:prstGeom prst="line">
            <a:avLst/>
          </a:prstGeom>
          <a:ln w="25400">
            <a:solidFill>
              <a:srgbClr val="689429">
                <a:alpha val="75000"/>
              </a:srgb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54425A7A-52E1-4D45-8FD7-C24484C92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112" y="2965390"/>
            <a:ext cx="4671705" cy="3303435"/>
          </a:xfrm>
          <a:prstGeom prst="rect">
            <a:avLst/>
          </a:prstGeom>
        </p:spPr>
      </p:pic>
    </p:spTree>
    <p:extLst>
      <p:ext uri="{BB962C8B-B14F-4D97-AF65-F5344CB8AC3E}">
        <p14:creationId xmlns:p14="http://schemas.microsoft.com/office/powerpoint/2010/main" val="257907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641</TotalTime>
  <Words>832</Words>
  <Application>Microsoft Office PowerPoint</Application>
  <PresentationFormat>On-screen Show (4:3)</PresentationFormat>
  <Paragraphs>80</Paragraphs>
  <Slides>23</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Roboto</vt:lpstr>
      <vt:lpstr>Tuffy</vt:lpstr>
      <vt:lpstr>Twinkl</vt:lpstr>
      <vt:lpstr>Calibri</vt:lpstr>
      <vt:lpstr>Arial</vt:lpstr>
      <vt:lpstr>Sassoon Infant Rg</vt:lpstr>
      <vt:lpstr>Office Theme</vt:lpstr>
      <vt:lpstr>PowerPoint Presentation</vt:lpstr>
      <vt:lpstr>PowerPoint Presentation</vt:lpstr>
      <vt:lpstr>Constantin Brâncuși</vt:lpstr>
      <vt:lpstr>Copilăria lui Constantin Brâncuși</vt:lpstr>
      <vt:lpstr>Copilăria lui Constantin Brâncuși</vt:lpstr>
      <vt:lpstr>Unde a studiat Constantin Brâncuși?</vt:lpstr>
      <vt:lpstr>Experiența în străinătate</vt:lpstr>
      <vt:lpstr>Lucrări artistice</vt:lpstr>
      <vt:lpstr>Hai să descoperim mai multe detalii despre această operă de artă!</vt:lpstr>
      <vt:lpstr>Colona Infinitului</vt:lpstr>
      <vt:lpstr>Lucrări ale lui Constantin Brâncuși</vt:lpstr>
      <vt:lpstr>Păsările lui Brâncuși</vt:lpstr>
      <vt:lpstr>Păsările lui Brâncuși</vt:lpstr>
      <vt:lpstr>Unde poți admira operele lui Brâncuși?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 Office</dc:creator>
  <cp:lastModifiedBy>Mihai</cp:lastModifiedBy>
  <cp:revision>17</cp:revision>
  <dcterms:created xsi:type="dcterms:W3CDTF">2022-02-16T15:00:34Z</dcterms:created>
  <dcterms:modified xsi:type="dcterms:W3CDTF">2024-02-15T13:28:37Z</dcterms:modified>
</cp:coreProperties>
</file>