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u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17" name="Subtitlu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o-RO" smtClean="0"/>
              <a:t>Faceți clic pentru editarea stilului de subtitlu al coordonatorului</a:t>
            </a:r>
            <a:endParaRPr kumimoji="0" lang="en-US"/>
          </a:p>
        </p:txBody>
      </p:sp>
      <p:sp>
        <p:nvSpPr>
          <p:cNvPr id="30" name="Substituent dată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D56E-BBB3-4469-A828-6DA6CB77D30E}" type="datetimeFigureOut">
              <a:rPr lang="ro-RO" smtClean="0"/>
              <a:pPr/>
              <a:t>22.03.2024</a:t>
            </a:fld>
            <a:endParaRPr lang="ro-RO"/>
          </a:p>
        </p:txBody>
      </p:sp>
      <p:sp>
        <p:nvSpPr>
          <p:cNvPr id="19" name="Substituent subsol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27" name="Substituent număr diapozitiv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EAC6-E5B7-47DD-9AB5-4561203FE7F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D56E-BBB3-4469-A828-6DA6CB77D30E}" type="datetimeFigureOut">
              <a:rPr lang="ro-RO" smtClean="0"/>
              <a:pPr/>
              <a:t>22.03.2024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EAC6-E5B7-47DD-9AB5-4561203FE7F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D56E-BBB3-4469-A828-6DA6CB77D30E}" type="datetimeFigureOut">
              <a:rPr lang="ro-RO" smtClean="0"/>
              <a:pPr/>
              <a:t>22.03.2024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EAC6-E5B7-47DD-9AB5-4561203FE7F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D56E-BBB3-4469-A828-6DA6CB77D30E}" type="datetimeFigureOut">
              <a:rPr lang="ro-RO" smtClean="0"/>
              <a:pPr/>
              <a:t>22.03.2024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EAC6-E5B7-47DD-9AB5-4561203FE7F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D56E-BBB3-4469-A828-6DA6CB77D30E}" type="datetimeFigureOut">
              <a:rPr lang="ro-RO" smtClean="0"/>
              <a:pPr/>
              <a:t>22.03.2024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EAC6-E5B7-47DD-9AB5-4561203FE7F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D56E-BBB3-4469-A828-6DA6CB77D30E}" type="datetimeFigureOut">
              <a:rPr lang="ro-RO" smtClean="0"/>
              <a:pPr/>
              <a:t>22.03.2024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EAC6-E5B7-47DD-9AB5-4561203FE7F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5" name="Substituent conținut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D56E-BBB3-4469-A828-6DA6CB77D30E}" type="datetimeFigureOut">
              <a:rPr lang="ro-RO" smtClean="0"/>
              <a:pPr/>
              <a:t>22.03.2024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EAC6-E5B7-47DD-9AB5-4561203FE7F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D56E-BBB3-4469-A828-6DA6CB77D30E}" type="datetimeFigureOut">
              <a:rPr lang="ro-RO" smtClean="0"/>
              <a:pPr/>
              <a:t>22.03.2024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EAC6-E5B7-47DD-9AB5-4561203FE7F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D56E-BBB3-4469-A828-6DA6CB77D30E}" type="datetimeFigureOut">
              <a:rPr lang="ro-RO" smtClean="0"/>
              <a:pPr/>
              <a:t>22.03.2024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EAC6-E5B7-47DD-9AB5-4561203FE7F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o-RO" smtClean="0"/>
              <a:t>Faceți clic pentru a edita stilurile de text Coordonator</a:t>
            </a:r>
          </a:p>
          <a:p>
            <a:pPr lvl="1" eaLnBrk="1" latinLnBrk="0" hangingPunct="1"/>
            <a:r>
              <a:rPr lang="ro-RO" smtClean="0"/>
              <a:t>Al doilea nivel</a:t>
            </a:r>
          </a:p>
          <a:p>
            <a:pPr lvl="2" eaLnBrk="1" latinLnBrk="0" hangingPunct="1"/>
            <a:r>
              <a:rPr lang="ro-RO" smtClean="0"/>
              <a:t>Al treilea nivel</a:t>
            </a:r>
          </a:p>
          <a:p>
            <a:pPr lvl="3" eaLnBrk="1" latinLnBrk="0" hangingPunct="1"/>
            <a:r>
              <a:rPr lang="ro-RO" smtClean="0"/>
              <a:t>Al patrulea nivel</a:t>
            </a:r>
          </a:p>
          <a:p>
            <a:pPr lvl="4" eaLnBrk="1" latinLnBrk="0" hangingPunct="1"/>
            <a:r>
              <a:rPr lang="ro-RO" smtClean="0"/>
              <a:t>Al cincilea nivel</a:t>
            </a:r>
            <a:endParaRPr kumimoji="0"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D56E-BBB3-4469-A828-6DA6CB77D30E}" type="datetimeFigureOut">
              <a:rPr lang="ro-RO" smtClean="0"/>
              <a:pPr/>
              <a:t>22.03.2024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17EAC6-E5B7-47DD-9AB5-4561203FE7FE}" type="slidenum">
              <a:rPr lang="ro-RO" smtClean="0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reptunghi cu un colţ tăiat şi rotunjit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unghi drept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9D56E-BBB3-4469-A828-6DA6CB77D30E}" type="datetimeFigureOut">
              <a:rPr lang="ro-RO" smtClean="0"/>
              <a:pPr/>
              <a:t>22.03.2024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17EAC6-E5B7-47DD-9AB5-4561203FE7FE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o-RO" smtClean="0"/>
              <a:t>Faceți clic pe pictogramă pentru a adăuga o imagine</a:t>
            </a:r>
            <a:endParaRPr kumimoji="0" lang="en-US" dirty="0"/>
          </a:p>
        </p:txBody>
      </p:sp>
      <p:sp>
        <p:nvSpPr>
          <p:cNvPr id="10" name="Formă liberă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ă liberă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ă liberă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ă liberă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ubstituent titl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o-RO" smtClean="0"/>
              <a:t>Faceți clic pentru a edita stilul de titlu Coordonator</a:t>
            </a:r>
            <a:endParaRPr kumimoji="0" lang="en-US"/>
          </a:p>
        </p:txBody>
      </p:sp>
      <p:sp>
        <p:nvSpPr>
          <p:cNvPr id="30" name="Substituent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o-RO" smtClean="0"/>
              <a:t>Faceți clic pentru a edita stilurile de text Coordonator</a:t>
            </a:r>
          </a:p>
          <a:p>
            <a:pPr lvl="1" eaLnBrk="1" latinLnBrk="0" hangingPunct="1"/>
            <a:r>
              <a:rPr kumimoji="0" lang="ro-RO" smtClean="0"/>
              <a:t>Al doilea nivel</a:t>
            </a:r>
          </a:p>
          <a:p>
            <a:pPr lvl="2" eaLnBrk="1" latinLnBrk="0" hangingPunct="1"/>
            <a:r>
              <a:rPr kumimoji="0" lang="ro-RO" smtClean="0"/>
              <a:t>Al treilea nivel</a:t>
            </a:r>
          </a:p>
          <a:p>
            <a:pPr lvl="3" eaLnBrk="1" latinLnBrk="0" hangingPunct="1"/>
            <a:r>
              <a:rPr kumimoji="0" lang="ro-RO" smtClean="0"/>
              <a:t>Al patrulea nivel</a:t>
            </a:r>
          </a:p>
          <a:p>
            <a:pPr lvl="4" eaLnBrk="1" latinLnBrk="0" hangingPunct="1"/>
            <a:r>
              <a:rPr kumimoji="0" lang="ro-RO" smtClean="0"/>
              <a:t>Al cincilea nivel</a:t>
            </a:r>
            <a:endParaRPr kumimoji="0" lang="en-US"/>
          </a:p>
        </p:txBody>
      </p:sp>
      <p:sp>
        <p:nvSpPr>
          <p:cNvPr id="10" name="Substituent dată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E29D56E-BBB3-4469-A828-6DA6CB77D30E}" type="datetimeFigureOut">
              <a:rPr lang="ro-RO" smtClean="0"/>
              <a:pPr/>
              <a:t>22.03.2024</a:t>
            </a:fld>
            <a:endParaRPr lang="ro-RO"/>
          </a:p>
        </p:txBody>
      </p:sp>
      <p:sp>
        <p:nvSpPr>
          <p:cNvPr id="22" name="Substituent subsol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18" name="Substituent număr diapozitiv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17EAC6-E5B7-47DD-9AB5-4561203FE7FE}" type="slidenum">
              <a:rPr lang="ro-RO" smtClean="0"/>
              <a:pPr/>
              <a:t>‹#›</a:t>
            </a:fld>
            <a:endParaRPr lang="ro-RO"/>
          </a:p>
        </p:txBody>
      </p:sp>
      <p:grpSp>
        <p:nvGrpSpPr>
          <p:cNvPr id="2" name="Grupar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ă liberă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ă liberă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39752" y="31409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o-RO" b="1" dirty="0" smtClean="0"/>
              <a:t>PREZENȚA APEI ÎN  NATURĂ </a:t>
            </a:r>
          </a:p>
          <a:p>
            <a:r>
              <a:rPr lang="ro-RO" b="1" dirty="0" smtClean="0"/>
              <a:t>APE </a:t>
            </a:r>
            <a:r>
              <a:rPr lang="ro-RO" b="1" dirty="0"/>
              <a:t>STĂTĂTOARE </a:t>
            </a:r>
            <a:r>
              <a:rPr lang="ro-RO" dirty="0"/>
              <a:t>–</a:t>
            </a:r>
            <a:r>
              <a:rPr lang="ro-RO" sz="1600" dirty="0"/>
              <a:t>BALTA, LACUL, MAREA </a:t>
            </a:r>
            <a:r>
              <a:rPr lang="ro-RO" dirty="0"/>
              <a:t>.</a:t>
            </a:r>
            <a:br>
              <a:rPr lang="ro-RO" dirty="0"/>
            </a:br>
            <a:r>
              <a:rPr lang="ro-RO" dirty="0"/>
              <a:t>          </a:t>
            </a:r>
            <a:r>
              <a:rPr lang="ro-RO" b="1" dirty="0"/>
              <a:t>APE CURGĂTOARE- </a:t>
            </a:r>
            <a:r>
              <a:rPr lang="ro-RO" dirty="0"/>
              <a:t>RÂUL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 </a:t>
            </a:r>
            <a:r>
              <a:rPr lang="ro-RO" i="1" dirty="0" smtClean="0"/>
              <a:t>ANIMALE specifice lacurilor și bălților</a:t>
            </a:r>
            <a:r>
              <a:rPr lang="ro-RO" dirty="0" smtClean="0"/>
              <a:t>:</a:t>
            </a:r>
            <a:br>
              <a:rPr lang="ro-RO" dirty="0" smtClean="0"/>
            </a:br>
            <a:r>
              <a:rPr lang="ro-RO" dirty="0" smtClean="0"/>
              <a:t>1.</a:t>
            </a:r>
            <a:r>
              <a:rPr lang="ro-RO" u="sng" dirty="0" smtClean="0"/>
              <a:t>Păsări: </a:t>
            </a:r>
            <a:r>
              <a:rPr lang="ro-RO" dirty="0" smtClean="0">
                <a:solidFill>
                  <a:schemeClr val="accent6">
                    <a:lumMod val="75000"/>
                  </a:schemeClr>
                </a:solidFill>
              </a:rPr>
              <a:t>barza, rața sălbatică, lișița,etc. </a:t>
            </a:r>
            <a:endParaRPr lang="ro-RO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4578" name="Picture 2" descr="http://www.chettusia.com/sites/default/files/images/birds/AW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786190"/>
            <a:ext cx="2571736" cy="2857520"/>
          </a:xfrm>
          <a:prstGeom prst="rect">
            <a:avLst/>
          </a:prstGeom>
          <a:noFill/>
        </p:spPr>
      </p:pic>
      <p:pic>
        <p:nvPicPr>
          <p:cNvPr id="24580" name="Picture 4" descr="http://www.vanatoare.info/wp-content/uploads/2009/09/rat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1928802"/>
            <a:ext cx="3071834" cy="2500330"/>
          </a:xfrm>
          <a:prstGeom prst="rect">
            <a:avLst/>
          </a:prstGeom>
          <a:noFill/>
        </p:spPr>
      </p:pic>
      <p:pic>
        <p:nvPicPr>
          <p:cNvPr id="24582" name="Picture 6" descr="http://www.vacanteindeltadunarii.eu/sites/default/files/galerie_foto/lisita.previ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28" y="3786190"/>
            <a:ext cx="3000428" cy="28860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ro-RO" sz="5400" dirty="0" smtClean="0"/>
              <a:t>2. </a:t>
            </a:r>
            <a:r>
              <a:rPr lang="ro-RO" sz="5400" u="sng" dirty="0" smtClean="0"/>
              <a:t>Pești:</a:t>
            </a:r>
            <a:endParaRPr lang="ro-RO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071538" y="2000240"/>
            <a:ext cx="1828784" cy="514360"/>
          </a:xfrm>
        </p:spPr>
        <p:txBody>
          <a:bodyPr/>
          <a:lstStyle/>
          <a:p>
            <a:pPr algn="ctr"/>
            <a:r>
              <a:rPr lang="ro-RO" dirty="0" smtClean="0">
                <a:solidFill>
                  <a:schemeClr val="accent6">
                    <a:lumMod val="75000"/>
                  </a:schemeClr>
                </a:solidFill>
              </a:rPr>
              <a:t>crapul</a:t>
            </a:r>
            <a:endParaRPr lang="ro-RO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3"/>
          </p:nvPr>
        </p:nvSpPr>
        <p:spPr>
          <a:xfrm>
            <a:off x="5715008" y="1785926"/>
            <a:ext cx="1828784" cy="371484"/>
          </a:xfrm>
        </p:spPr>
        <p:txBody>
          <a:bodyPr/>
          <a:lstStyle/>
          <a:p>
            <a:pPr algn="ctr"/>
            <a:r>
              <a:rPr lang="ro-RO" dirty="0" smtClean="0">
                <a:solidFill>
                  <a:schemeClr val="accent6">
                    <a:lumMod val="75000"/>
                  </a:schemeClr>
                </a:solidFill>
              </a:rPr>
              <a:t>carasul</a:t>
            </a:r>
            <a:endParaRPr lang="ro-RO" dirty="0"/>
          </a:p>
        </p:txBody>
      </p:sp>
      <p:pic>
        <p:nvPicPr>
          <p:cNvPr id="7" name="Content Placeholder 6" descr="http://www.animale-salbatice.ro/imagini/pesti/crapul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7"/>
            <a:ext cx="3286148" cy="1745755"/>
          </a:xfrm>
          <a:prstGeom prst="rect">
            <a:avLst/>
          </a:prstGeom>
          <a:noFill/>
        </p:spPr>
      </p:pic>
      <p:pic>
        <p:nvPicPr>
          <p:cNvPr id="8" name="Picture 8" descr="http://fishingandhuntingtv.com/ro/wp-content/uploads/2012/01/somn3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0570"/>
            <a:ext cx="3642883" cy="1787290"/>
          </a:xfrm>
          <a:prstGeom prst="rect">
            <a:avLst/>
          </a:prstGeom>
          <a:noFill/>
        </p:spPr>
      </p:pic>
      <p:sp>
        <p:nvSpPr>
          <p:cNvPr id="9" name="Dreptunghi 8"/>
          <p:cNvSpPr/>
          <p:nvPr/>
        </p:nvSpPr>
        <p:spPr>
          <a:xfrm>
            <a:off x="1357290" y="4357694"/>
            <a:ext cx="13567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</a:rPr>
              <a:t> somnul</a:t>
            </a:r>
            <a:endParaRPr lang="ro-RO" sz="2400" b="1" dirty="0"/>
          </a:p>
        </p:txBody>
      </p:sp>
      <p:pic>
        <p:nvPicPr>
          <p:cNvPr id="10" name="Picture 14" descr="http://pescuit-la-balta.ro/wp-content/uploads/caras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928802"/>
            <a:ext cx="3858776" cy="2194565"/>
          </a:xfrm>
          <a:prstGeom prst="rect">
            <a:avLst/>
          </a:prstGeom>
          <a:noFill/>
        </p:spPr>
      </p:pic>
      <p:pic>
        <p:nvPicPr>
          <p:cNvPr id="11" name="Picture 10" descr="https://upload.wikimedia.org/wikipedia/commons/c/c5/Esox_lucius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5000636"/>
            <a:ext cx="3857652" cy="1745178"/>
          </a:xfrm>
          <a:prstGeom prst="rect">
            <a:avLst/>
          </a:prstGeom>
          <a:noFill/>
        </p:spPr>
      </p:pic>
      <p:sp>
        <p:nvSpPr>
          <p:cNvPr id="12" name="Dreptunghi 11"/>
          <p:cNvSpPr/>
          <p:nvPr/>
        </p:nvSpPr>
        <p:spPr>
          <a:xfrm>
            <a:off x="6000760" y="4786322"/>
            <a:ext cx="1122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</a:rPr>
              <a:t> știuca</a:t>
            </a:r>
            <a:endParaRPr lang="ro-RO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3. </a:t>
            </a:r>
            <a:r>
              <a:rPr lang="ro-RO" u="sng" dirty="0" smtClean="0"/>
              <a:t>Insecte:</a:t>
            </a:r>
            <a:endParaRPr lang="ro-RO" u="sng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000100" y="2000240"/>
            <a:ext cx="1114404" cy="371484"/>
          </a:xfrm>
        </p:spPr>
        <p:txBody>
          <a:bodyPr/>
          <a:lstStyle/>
          <a:p>
            <a:pPr algn="ctr"/>
            <a:r>
              <a:rPr lang="ro-RO" dirty="0" smtClean="0">
                <a:solidFill>
                  <a:schemeClr val="accent6">
                    <a:lumMod val="75000"/>
                  </a:schemeClr>
                </a:solidFill>
              </a:rPr>
              <a:t>țânțari</a:t>
            </a:r>
            <a:endParaRPr lang="ro-RO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o-RO" dirty="0" smtClean="0">
                <a:solidFill>
                  <a:schemeClr val="accent6">
                    <a:lumMod val="75000"/>
                  </a:schemeClr>
                </a:solidFill>
              </a:rPr>
              <a:t>libelula</a:t>
            </a:r>
            <a:endParaRPr lang="ro-RO" dirty="0"/>
          </a:p>
        </p:txBody>
      </p:sp>
      <p:sp>
        <p:nvSpPr>
          <p:cNvPr id="5" name="Substituent conținut 4"/>
          <p:cNvSpPr>
            <a:spLocks noGrp="1"/>
          </p:cNvSpPr>
          <p:nvPr>
            <p:ph sz="quarter" idx="2"/>
          </p:nvPr>
        </p:nvSpPr>
        <p:spPr>
          <a:xfrm>
            <a:off x="428596" y="4572008"/>
            <a:ext cx="4040188" cy="1771656"/>
          </a:xfrm>
        </p:spPr>
        <p:txBody>
          <a:bodyPr/>
          <a:lstStyle/>
          <a:p>
            <a:endParaRPr lang="ro-RO" dirty="0"/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o-RO" dirty="0"/>
          </a:p>
        </p:txBody>
      </p:sp>
      <p:pic>
        <p:nvPicPr>
          <p:cNvPr id="27650" name="Picture 2" descr="http://jurnalspiritual.eu/wp-content/uploads/2015/03/tantar-300x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428868"/>
            <a:ext cx="2857500" cy="1914525"/>
          </a:xfrm>
          <a:prstGeom prst="rect">
            <a:avLst/>
          </a:prstGeom>
          <a:noFill/>
        </p:spPr>
      </p:pic>
      <p:sp>
        <p:nvSpPr>
          <p:cNvPr id="27652" name="AutoShape 4" descr="Imagini pentru libelul&amp;abreve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27654" name="AutoShape 6" descr="Imagini pentru libelul&amp;abreve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27656" name="Picture 8" descr="https://upload.wikimedia.org/wikipedia/commons/7/70/Dragonfly_ran-1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00306"/>
            <a:ext cx="3430115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Alte animale:</a:t>
            </a:r>
            <a:endParaRPr lang="ro-RO" dirty="0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1071538" y="2000240"/>
            <a:ext cx="1471594" cy="502182"/>
          </a:xfrm>
        </p:spPr>
        <p:txBody>
          <a:bodyPr/>
          <a:lstStyle/>
          <a:p>
            <a:r>
              <a:rPr lang="ro-RO" dirty="0" smtClean="0">
                <a:solidFill>
                  <a:schemeClr val="accent6">
                    <a:lumMod val="75000"/>
                  </a:schemeClr>
                </a:solidFill>
              </a:rPr>
              <a:t> broasca </a:t>
            </a:r>
            <a:endParaRPr lang="ro-RO" dirty="0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3"/>
          </p:nvPr>
        </p:nvSpPr>
        <p:spPr>
          <a:xfrm>
            <a:off x="3428992" y="5000636"/>
            <a:ext cx="2427305" cy="426235"/>
          </a:xfrm>
        </p:spPr>
        <p:txBody>
          <a:bodyPr/>
          <a:lstStyle/>
          <a:p>
            <a:r>
              <a:rPr lang="ro-RO" dirty="0" smtClean="0">
                <a:solidFill>
                  <a:schemeClr val="accent6">
                    <a:lumMod val="75000"/>
                  </a:schemeClr>
                </a:solidFill>
              </a:rPr>
              <a:t>  melci de apă </a:t>
            </a:r>
            <a:endParaRPr lang="ro-RO" dirty="0"/>
          </a:p>
        </p:txBody>
      </p:sp>
      <p:sp>
        <p:nvSpPr>
          <p:cNvPr id="5" name="Substituent conținut 4"/>
          <p:cNvSpPr>
            <a:spLocks noGrp="1"/>
          </p:cNvSpPr>
          <p:nvPr>
            <p:ph sz="quarter" idx="2"/>
          </p:nvPr>
        </p:nvSpPr>
        <p:spPr>
          <a:xfrm>
            <a:off x="714348" y="2714620"/>
            <a:ext cx="2357454" cy="1214446"/>
          </a:xfrm>
        </p:spPr>
        <p:txBody>
          <a:bodyPr/>
          <a:lstStyle/>
          <a:p>
            <a:endParaRPr lang="ro-RO" dirty="0"/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5286380" y="2786058"/>
            <a:ext cx="1285884" cy="714380"/>
          </a:xfrm>
        </p:spPr>
        <p:txBody>
          <a:bodyPr/>
          <a:lstStyle/>
          <a:p>
            <a:endParaRPr lang="ro-RO" dirty="0"/>
          </a:p>
        </p:txBody>
      </p:sp>
      <p:pic>
        <p:nvPicPr>
          <p:cNvPr id="29698" name="Picture 2" descr="http://www.info-delta.ro/poze_info/image/delta/broasca_verd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500305"/>
            <a:ext cx="3714775" cy="2286017"/>
          </a:xfrm>
          <a:prstGeom prst="rect">
            <a:avLst/>
          </a:prstGeom>
          <a:noFill/>
        </p:spPr>
      </p:pic>
      <p:pic>
        <p:nvPicPr>
          <p:cNvPr id="29700" name="Picture 4" descr="http://www.zoo.ro/poze-animale/melc-6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5357826"/>
            <a:ext cx="3214710" cy="1285884"/>
          </a:xfrm>
          <a:prstGeom prst="rect">
            <a:avLst/>
          </a:prstGeom>
          <a:noFill/>
        </p:spPr>
      </p:pic>
      <p:sp>
        <p:nvSpPr>
          <p:cNvPr id="9" name="Dreptunghi 8"/>
          <p:cNvSpPr/>
          <p:nvPr/>
        </p:nvSpPr>
        <p:spPr>
          <a:xfrm>
            <a:off x="6215074" y="2000240"/>
            <a:ext cx="1377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sz="2400" b="1" dirty="0">
                <a:solidFill>
                  <a:schemeClr val="accent6">
                    <a:lumMod val="75000"/>
                  </a:schemeClr>
                </a:solidFill>
              </a:rPr>
              <a:t>ț</a:t>
            </a:r>
            <a:r>
              <a:rPr lang="ro-RO" sz="2400" b="1" dirty="0" smtClean="0">
                <a:solidFill>
                  <a:schemeClr val="accent6">
                    <a:lumMod val="75000"/>
                  </a:schemeClr>
                </a:solidFill>
              </a:rPr>
              <a:t>estoase</a:t>
            </a:r>
            <a:endParaRPr lang="ro-RO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9702" name="Picture 6" descr="http://www.carpatzoo.ro/uploads/images/testoasa%20europeana%20de%20apa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500306"/>
            <a:ext cx="4143404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847088"/>
          </a:xfrm>
        </p:spPr>
        <p:txBody>
          <a:bodyPr>
            <a:normAutofit fontScale="90000"/>
          </a:bodyPr>
          <a:lstStyle/>
          <a:p>
            <a:pPr algn="ctr"/>
            <a:r>
              <a:rPr lang="ro-RO" sz="4400" dirty="0" smtClean="0"/>
              <a:t>Apa ocupă o suprafață foarte mare </a:t>
            </a:r>
            <a:br>
              <a:rPr lang="ro-RO" sz="4400" dirty="0" smtClean="0"/>
            </a:br>
            <a:r>
              <a:rPr lang="ro-RO" sz="4400" dirty="0" smtClean="0"/>
              <a:t>de pe planeta noastră.</a:t>
            </a:r>
            <a:br>
              <a:rPr lang="ro-RO" sz="4400" dirty="0" smtClean="0"/>
            </a:br>
            <a:r>
              <a:rPr lang="ro-RO" sz="4400" dirty="0" smtClean="0"/>
              <a:t> (1 parte USCAT – 2 părți APĂ). </a:t>
            </a:r>
            <a:endParaRPr lang="ro-RO" sz="4400" dirty="0"/>
          </a:p>
        </p:txBody>
      </p:sp>
      <p:pic>
        <p:nvPicPr>
          <p:cNvPr id="1026" name="Picture 2" descr="http://www.util21.ro/util21/poze_harti/harta_lumi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928802"/>
            <a:ext cx="8072494" cy="3571900"/>
          </a:xfrm>
          <a:prstGeom prst="rect">
            <a:avLst/>
          </a:prstGeom>
          <a:noFill/>
        </p:spPr>
      </p:pic>
      <p:sp>
        <p:nvSpPr>
          <p:cNvPr id="5" name="Dreptunghi 4"/>
          <p:cNvSpPr/>
          <p:nvPr/>
        </p:nvSpPr>
        <p:spPr>
          <a:xfrm>
            <a:off x="1571604" y="5780782"/>
            <a:ext cx="60721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3200" dirty="0" smtClean="0">
                <a:solidFill>
                  <a:schemeClr val="tx2">
                    <a:lumMod val="75000"/>
                  </a:schemeClr>
                </a:solidFill>
              </a:rPr>
              <a:t>	Cele mai întinse ape de pe Terra sunt </a:t>
            </a:r>
            <a:r>
              <a:rPr lang="ro-RO" sz="3200" b="1" i="1" dirty="0" smtClean="0">
                <a:solidFill>
                  <a:schemeClr val="tx2">
                    <a:lumMod val="75000"/>
                  </a:schemeClr>
                </a:solidFill>
              </a:rPr>
              <a:t>ape stătătoare</a:t>
            </a:r>
            <a:r>
              <a:rPr lang="ro-RO" sz="32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o-RO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256149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	</a:t>
            </a:r>
            <a:br>
              <a:rPr lang="ro-RO" dirty="0" smtClean="0"/>
            </a:br>
            <a:r>
              <a:rPr lang="ro-RO" sz="3600" dirty="0" smtClean="0"/>
              <a:t>	</a:t>
            </a:r>
            <a:r>
              <a:rPr lang="ro-RO" sz="3100" b="1" dirty="0" smtClean="0"/>
              <a:t>APE STĂTĂTOARE –</a:t>
            </a:r>
            <a:r>
              <a:rPr lang="ro-RO" sz="2700" b="1" dirty="0" smtClean="0"/>
              <a:t>BALTA, LACUL, MAREA </a:t>
            </a:r>
            <a:r>
              <a:rPr lang="ro-RO" sz="3100" dirty="0" smtClean="0"/>
              <a:t>.</a:t>
            </a:r>
            <a:br>
              <a:rPr lang="ro-RO" sz="3100" dirty="0" smtClean="0"/>
            </a:br>
            <a:r>
              <a:rPr lang="ro-RO" sz="3100" dirty="0" smtClean="0"/>
              <a:t>          </a:t>
            </a:r>
            <a:r>
              <a:rPr lang="ro-RO" sz="3100" b="1" dirty="0" smtClean="0"/>
              <a:t>APE CURGĂTOARE- RÂUL</a:t>
            </a:r>
            <a:r>
              <a:rPr lang="ro-RO" sz="3100" dirty="0" smtClean="0"/>
              <a:t/>
            </a:r>
            <a:br>
              <a:rPr lang="ro-RO" sz="3100" dirty="0" smtClean="0"/>
            </a:br>
            <a:r>
              <a:rPr lang="ro-RO" sz="3100" dirty="0" smtClean="0"/>
              <a:t>	</a:t>
            </a:r>
            <a:br>
              <a:rPr lang="ro-RO" sz="3100" dirty="0" smtClean="0"/>
            </a:br>
            <a:r>
              <a:rPr lang="ro-RO" sz="3100" dirty="0" smtClean="0"/>
              <a:t>1. </a:t>
            </a:r>
            <a:r>
              <a:rPr lang="ro-RO" sz="3100" dirty="0" smtClean="0">
                <a:solidFill>
                  <a:srgbClr val="0070C0"/>
                </a:solidFill>
              </a:rPr>
              <a:t>BALTA </a:t>
            </a:r>
            <a:r>
              <a:rPr lang="ro-RO" sz="3100" dirty="0" smtClean="0"/>
              <a:t>        2.</a:t>
            </a:r>
            <a:r>
              <a:rPr lang="ro-RO" sz="3100" dirty="0" smtClean="0">
                <a:solidFill>
                  <a:srgbClr val="0070C0"/>
                </a:solidFill>
              </a:rPr>
              <a:t> LACUL               </a:t>
            </a:r>
            <a:r>
              <a:rPr lang="ro-RO" sz="3100" dirty="0" smtClean="0"/>
              <a:t>3. </a:t>
            </a:r>
            <a:r>
              <a:rPr lang="ro-RO" sz="3100" dirty="0" smtClean="0">
                <a:solidFill>
                  <a:srgbClr val="0070C0"/>
                </a:solidFill>
              </a:rPr>
              <a:t>MAREA</a:t>
            </a:r>
            <a:r>
              <a:rPr lang="ro-RO" sz="3100" dirty="0" smtClean="0"/>
              <a:t>            4. </a:t>
            </a:r>
            <a:r>
              <a:rPr lang="ro-RO" sz="3100" dirty="0" smtClean="0">
                <a:solidFill>
                  <a:srgbClr val="0070C0"/>
                </a:solidFill>
              </a:rPr>
              <a:t>RÂU</a:t>
            </a:r>
            <a:endParaRPr lang="ro-RO" sz="3100" dirty="0">
              <a:solidFill>
                <a:srgbClr val="0070C0"/>
              </a:solidFill>
            </a:endParaRPr>
          </a:p>
        </p:txBody>
      </p:sp>
      <p:pic>
        <p:nvPicPr>
          <p:cNvPr id="17410" name="Picture 2" descr="https://upload.wikimedia.org/wikipedia/commons/thumb/a/ab/Gentau_Pic_du_Midi_Ossau.jpg/220px-Gentau_Pic_du_Midi_Ossa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000372"/>
            <a:ext cx="2143140" cy="2714644"/>
          </a:xfrm>
          <a:prstGeom prst="rect">
            <a:avLst/>
          </a:prstGeom>
          <a:noFill/>
        </p:spPr>
      </p:pic>
      <p:pic>
        <p:nvPicPr>
          <p:cNvPr id="17414" name="Picture 6" descr="https://upload.wikimedia.org/wikipedia/commons/thumb/3/3b/DiversitivePool.jpg/300px-DiversitivePo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071810"/>
            <a:ext cx="1714512" cy="2643206"/>
          </a:xfrm>
          <a:prstGeom prst="rect">
            <a:avLst/>
          </a:prstGeom>
          <a:noFill/>
        </p:spPr>
      </p:pic>
      <p:pic>
        <p:nvPicPr>
          <p:cNvPr id="17422" name="Picture 14" descr="http://radiovacanta.ro/wp-content/uploads/sites/4/2015/07/tropice-paradis-plaj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13646" y="3000372"/>
            <a:ext cx="2143140" cy="2643206"/>
          </a:xfrm>
          <a:prstGeom prst="rect">
            <a:avLst/>
          </a:prstGeom>
          <a:noFill/>
        </p:spPr>
      </p:pic>
      <p:pic>
        <p:nvPicPr>
          <p:cNvPr id="1026" name="Picture 2" descr="fotografii de stoc, fotografii și imagini scutite de redevențe cu cascada de pe pârâul muntelui situat în pădurea cețoasă - spring flowing wat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071809"/>
            <a:ext cx="1770065" cy="2743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143240" y="404664"/>
            <a:ext cx="3371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b="1" dirty="0"/>
              <a:t>PREZENȚA APEI ÎN  NATURĂ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858312" cy="2286016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	</a:t>
            </a:r>
            <a:br>
              <a:rPr lang="ro-RO" dirty="0" smtClean="0"/>
            </a:br>
            <a:r>
              <a:rPr lang="ro-RO" dirty="0" smtClean="0"/>
              <a:t/>
            </a:r>
            <a:br>
              <a:rPr lang="ro-RO" dirty="0" smtClean="0"/>
            </a:br>
            <a:r>
              <a:rPr lang="ro-RO" dirty="0" smtClean="0"/>
              <a:t>	</a:t>
            </a:r>
            <a:r>
              <a:rPr lang="ro-RO" sz="4000" b="1" i="1" dirty="0" smtClean="0">
                <a:solidFill>
                  <a:srgbClr val="C00000"/>
                </a:solidFill>
              </a:rPr>
              <a:t>BALTA</a:t>
            </a:r>
            <a:r>
              <a:rPr lang="ro-RO" sz="4000" dirty="0" smtClean="0"/>
              <a:t> este o apă stătătoare, cu  suprafață și adâncime mică,formată în mod natural în locurile mai joase unde stagnează (stă, băltește) apa. </a:t>
            </a:r>
            <a:endParaRPr lang="ro-RO" sz="4000" dirty="0"/>
          </a:p>
        </p:txBody>
      </p:sp>
      <p:pic>
        <p:nvPicPr>
          <p:cNvPr id="18436" name="Picture 4" descr="http://albuflorin.ro/wp-content/uploads/2014/02/balta-si-stu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571744"/>
            <a:ext cx="4643470" cy="3743325"/>
          </a:xfrm>
          <a:prstGeom prst="rect">
            <a:avLst/>
          </a:prstGeom>
          <a:noFill/>
        </p:spPr>
      </p:pic>
      <p:pic>
        <p:nvPicPr>
          <p:cNvPr id="18442" name="Picture 10" descr="https://upload.wikimedia.org/wikipedia/commons/thumb/3/3b/DiversitivePool.jpg/300px-DiversitivePo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571744"/>
            <a:ext cx="4000528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	</a:t>
            </a:r>
            <a:r>
              <a:rPr lang="ro-RO" sz="4000" b="1" i="1" dirty="0" smtClean="0">
                <a:solidFill>
                  <a:srgbClr val="C00000"/>
                </a:solidFill>
              </a:rPr>
              <a:t>LACUL</a:t>
            </a:r>
            <a:r>
              <a:rPr lang="ro-RO" sz="4000" dirty="0" smtClean="0"/>
              <a:t> este o apă stătătoare cu o întindere mai mare, închisă între maluri.</a:t>
            </a:r>
            <a:endParaRPr lang="ro-RO" sz="4000" dirty="0"/>
          </a:p>
        </p:txBody>
      </p:sp>
      <p:pic>
        <p:nvPicPr>
          <p:cNvPr id="19460" name="Picture 4" descr="http://cdnd.ghiduri-turistice.info/manage-articles/1318/large_img_1318.jpg?cache=14255649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3116"/>
            <a:ext cx="4143371" cy="3743325"/>
          </a:xfrm>
          <a:prstGeom prst="rect">
            <a:avLst/>
          </a:prstGeom>
          <a:noFill/>
        </p:spPr>
      </p:pic>
      <p:pic>
        <p:nvPicPr>
          <p:cNvPr id="19462" name="Picture 6" descr="http://turism.bzi.ro/public/upload/photos/13/Lacul_Bled,_Sloven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143116"/>
            <a:ext cx="4672011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582036"/>
          </a:xfrm>
        </p:spPr>
        <p:txBody>
          <a:bodyPr>
            <a:noAutofit/>
          </a:bodyPr>
          <a:lstStyle/>
          <a:p>
            <a:r>
              <a:rPr lang="ro-RO" sz="3600" dirty="0" smtClean="0"/>
              <a:t>	</a:t>
            </a:r>
            <a:r>
              <a:rPr lang="ro-RO" sz="3600" b="1" i="1" dirty="0" smtClean="0">
                <a:solidFill>
                  <a:srgbClr val="C00000"/>
                </a:solidFill>
              </a:rPr>
              <a:t>IAZUL </a:t>
            </a:r>
            <a:r>
              <a:rPr lang="ro-RO" sz="3600" dirty="0" smtClean="0"/>
              <a:t>este un lac care s-a format prin construirea de către om a unui baraj (dig) peste o apă curgătoare mică. Apa iazului este folosită pentru creșterea peștilor sau udarea plantelor (irigații).</a:t>
            </a:r>
            <a:endParaRPr lang="ro-RO" sz="3600" dirty="0"/>
          </a:p>
        </p:txBody>
      </p:sp>
      <p:pic>
        <p:nvPicPr>
          <p:cNvPr id="20482" name="Picture 2" descr="http://lac.ro/wp-content/uploads/2013/02/iaz-de-in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86124"/>
            <a:ext cx="4357718" cy="3181350"/>
          </a:xfrm>
          <a:prstGeom prst="rect">
            <a:avLst/>
          </a:prstGeom>
          <a:noFill/>
        </p:spPr>
      </p:pic>
      <p:pic>
        <p:nvPicPr>
          <p:cNvPr id="20484" name="Picture 4" descr="http://img09.olx.ro/images_mercadorro/80073766_1_644x461_pescarie-de-vanzare-timisoar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214687"/>
            <a:ext cx="4205274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57158" y="0"/>
            <a:ext cx="8305800" cy="1428728"/>
          </a:xfrm>
        </p:spPr>
        <p:txBody>
          <a:bodyPr>
            <a:normAutofit fontScale="90000"/>
          </a:bodyPr>
          <a:lstStyle/>
          <a:p>
            <a:r>
              <a:rPr lang="ro-RO" sz="3600" b="1" dirty="0" smtClean="0"/>
              <a:t>	Balta și lacul </a:t>
            </a:r>
            <a:r>
              <a:rPr lang="ro-RO" sz="3600" dirty="0" smtClean="0"/>
              <a:t>sunt medii de viață acvatice naturale, unde cresc multe specii de plante și animale.</a:t>
            </a:r>
            <a:endParaRPr lang="ro-RO" sz="3600" dirty="0"/>
          </a:p>
        </p:txBody>
      </p:sp>
      <p:pic>
        <p:nvPicPr>
          <p:cNvPr id="3" name="Picture 2" descr="http://www.bioterapi.ro/aprofundat/index_aprofundat_index_enciclopedic_ecologicEcosistemul_MEDIA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357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05800" cy="1214446"/>
          </a:xfrm>
        </p:spPr>
        <p:txBody>
          <a:bodyPr>
            <a:normAutofit/>
          </a:bodyPr>
          <a:lstStyle/>
          <a:p>
            <a:r>
              <a:rPr lang="ro-RO" sz="3600" dirty="0" smtClean="0">
                <a:solidFill>
                  <a:schemeClr val="accent5">
                    <a:lumMod val="75000"/>
                  </a:schemeClr>
                </a:solidFill>
              </a:rPr>
              <a:t>	PLANTE </a:t>
            </a:r>
            <a:r>
              <a:rPr lang="ro-RO" sz="3600" dirty="0" smtClean="0">
                <a:solidFill>
                  <a:schemeClr val="bg2">
                    <a:lumMod val="25000"/>
                  </a:schemeClr>
                </a:solidFill>
              </a:rPr>
              <a:t>care cresc la malul apei:</a:t>
            </a:r>
            <a:r>
              <a:rPr lang="ro-RO" sz="3600" dirty="0" smtClean="0"/>
              <a:t/>
            </a:r>
            <a:br>
              <a:rPr lang="ro-RO" sz="3600" dirty="0" smtClean="0"/>
            </a:br>
            <a:r>
              <a:rPr lang="ro-RO" sz="3600" dirty="0" smtClean="0"/>
              <a:t> </a:t>
            </a:r>
            <a:r>
              <a:rPr lang="ro-RO" sz="3600" b="1" i="1" dirty="0" smtClean="0">
                <a:solidFill>
                  <a:schemeClr val="accent5">
                    <a:lumMod val="50000"/>
                  </a:schemeClr>
                </a:solidFill>
              </a:rPr>
              <a:t>trestie(stuf)             papură                salcie</a:t>
            </a:r>
            <a:endParaRPr lang="ro-RO" sz="36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1506" name="Picture 2" descr="http://www.info-delta.ro/poze_info/image/vegetatie/papura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285993"/>
            <a:ext cx="2714644" cy="3857652"/>
          </a:xfrm>
          <a:prstGeom prst="rect">
            <a:avLst/>
          </a:prstGeom>
          <a:noFill/>
        </p:spPr>
      </p:pic>
      <p:pic>
        <p:nvPicPr>
          <p:cNvPr id="21512" name="Picture 8" descr="http://www.plantedevis.ro/assets/galerie/salcie_plangatoare_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2285992"/>
            <a:ext cx="2666999" cy="3929091"/>
          </a:xfrm>
          <a:prstGeom prst="rect">
            <a:avLst/>
          </a:prstGeom>
          <a:noFill/>
        </p:spPr>
      </p:pic>
      <p:pic>
        <p:nvPicPr>
          <p:cNvPr id="21516" name="Picture 12" descr="Phragmites australis Schilfroh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285992"/>
            <a:ext cx="2748831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2428868"/>
          </a:xfrm>
        </p:spPr>
        <p:txBody>
          <a:bodyPr>
            <a:normAutofit fontScale="90000"/>
          </a:bodyPr>
          <a:lstStyle/>
          <a:p>
            <a:r>
              <a:rPr lang="ro-RO" sz="3600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ro-RO" sz="3600" dirty="0" smtClean="0">
                <a:solidFill>
                  <a:schemeClr val="bg2">
                    <a:lumMod val="25000"/>
                  </a:schemeClr>
                </a:solidFill>
              </a:rPr>
              <a:t>La suprafața apei întâlnim </a:t>
            </a:r>
            <a:r>
              <a:rPr lang="ro-RO" sz="3600" dirty="0" smtClean="0">
                <a:solidFill>
                  <a:schemeClr val="accent5">
                    <a:lumMod val="75000"/>
                  </a:schemeClr>
                </a:solidFill>
              </a:rPr>
              <a:t>PLANTE PLUTITOARE </a:t>
            </a:r>
            <a:r>
              <a:rPr lang="ro-RO" sz="3600" dirty="0" smtClean="0">
                <a:solidFill>
                  <a:schemeClr val="bg2">
                    <a:lumMod val="25000"/>
                  </a:schemeClr>
                </a:solidFill>
              </a:rPr>
              <a:t>care au rădăcina în mâl, tulpina în apă, iar frunzele și florile deasupra apei:</a:t>
            </a:r>
            <a:r>
              <a:rPr lang="ro-RO" sz="3600" dirty="0" smtClean="0"/>
              <a:t/>
            </a:r>
            <a:br>
              <a:rPr lang="ro-RO" sz="3600" dirty="0" smtClean="0"/>
            </a:br>
            <a:r>
              <a:rPr lang="ro-RO" sz="3600" b="1" i="1" dirty="0" smtClean="0">
                <a:solidFill>
                  <a:schemeClr val="accent5">
                    <a:lumMod val="50000"/>
                  </a:schemeClr>
                </a:solidFill>
              </a:rPr>
              <a:t>  nufărul alb,  nufărul galben, ciulin de baltă,  alge,</a:t>
            </a:r>
            <a:r>
              <a:rPr lang="ro-RO" sz="3600" b="1" i="1" dirty="0" err="1" smtClean="0">
                <a:solidFill>
                  <a:schemeClr val="accent5">
                    <a:lumMod val="50000"/>
                  </a:schemeClr>
                </a:solidFill>
              </a:rPr>
              <a:t>etc</a:t>
            </a:r>
            <a:r>
              <a:rPr lang="ro-RO" sz="3600" b="1" i="1" dirty="0" smtClean="0">
                <a:solidFill>
                  <a:schemeClr val="accent5">
                    <a:lumMod val="50000"/>
                  </a:schemeClr>
                </a:solidFill>
              </a:rPr>
              <a:t>                </a:t>
            </a:r>
            <a:endParaRPr lang="ro-RO" sz="3600" dirty="0"/>
          </a:p>
        </p:txBody>
      </p:sp>
      <p:pic>
        <p:nvPicPr>
          <p:cNvPr id="23554" name="Picture 2" descr="http://povestipescaresti.ro/uploads/locuri_de_pescuit/suceava/siret/boris_pescuit_la_siret_judet_suceava_dsci17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857496"/>
            <a:ext cx="2286016" cy="3743325"/>
          </a:xfrm>
          <a:prstGeom prst="rect">
            <a:avLst/>
          </a:prstGeom>
          <a:noFill/>
        </p:spPr>
      </p:pic>
      <p:pic>
        <p:nvPicPr>
          <p:cNvPr id="23556" name="Picture 4" descr="http://www.infopensiuni.ro/cazare-braila/obiective-turistice-braila/parcul-natural-balta-mica-a-brailei_4292/poza-4292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496"/>
            <a:ext cx="2500298" cy="3743325"/>
          </a:xfrm>
          <a:prstGeom prst="rect">
            <a:avLst/>
          </a:prstGeom>
          <a:noFill/>
        </p:spPr>
      </p:pic>
      <p:pic>
        <p:nvPicPr>
          <p:cNvPr id="23560" name="Picture 8" descr="http://www.web.forumacvarist.ro/wp-content/uploads/2015/01/Spirogyra-alga-Matasea-broaste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2857496"/>
            <a:ext cx="1928794" cy="3743325"/>
          </a:xfrm>
          <a:prstGeom prst="rect">
            <a:avLst/>
          </a:prstGeom>
          <a:noFill/>
        </p:spPr>
      </p:pic>
      <p:pic>
        <p:nvPicPr>
          <p:cNvPr id="23562" name="Picture 10" descr="http://albuflorin.ro/wp-content/uploads/2014/02/ciuline-de-balt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86380" y="2928934"/>
            <a:ext cx="178595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">
  <a:themeElements>
    <a:clrScheme name="Flux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ux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338</TotalTime>
  <Words>56</Words>
  <Application>Microsoft Office PowerPoint</Application>
  <PresentationFormat>On-screen Show (4:3)</PresentationFormat>
  <Paragraphs>25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Calibri</vt:lpstr>
      <vt:lpstr>Constantia</vt:lpstr>
      <vt:lpstr>Wingdings 2</vt:lpstr>
      <vt:lpstr>Flux</vt:lpstr>
      <vt:lpstr>PowerPoint Presentation</vt:lpstr>
      <vt:lpstr>Apa ocupă o suprafață foarte mare  de pe planeta noastră.  (1 parte USCAT – 2 părți APĂ). </vt:lpstr>
      <vt:lpstr>   APE STĂTĂTOARE –BALTA, LACUL, MAREA .           APE CURGĂTOARE- RÂUL   1. BALTA         2. LACUL               3. MAREA            4. RÂU</vt:lpstr>
      <vt:lpstr>    BALTA este o apă stătătoare, cu  suprafață și adâncime mică,formată în mod natural în locurile mai joase unde stagnează (stă, băltește) apa. </vt:lpstr>
      <vt:lpstr> LACUL este o apă stătătoare cu o întindere mai mare, închisă între maluri.</vt:lpstr>
      <vt:lpstr> IAZUL este un lac care s-a format prin construirea de către om a unui baraj (dig) peste o apă curgătoare mică. Apa iazului este folosită pentru creșterea peștilor sau udarea plantelor (irigații).</vt:lpstr>
      <vt:lpstr> Balta și lacul sunt medii de viață acvatice naturale, unde cresc multe specii de plante și animale.</vt:lpstr>
      <vt:lpstr> PLANTE care cresc la malul apei:  trestie(stuf)             papură                salcie</vt:lpstr>
      <vt:lpstr> La suprafața apei întâlnim PLANTE PLUTITOARE care au rădăcina în mâl, tulpina în apă, iar frunzele și florile deasupra apei:   nufărul alb,  nufărul galben, ciulin de baltă,  alge,etc                </vt:lpstr>
      <vt:lpstr> ANIMALE specifice lacurilor și bălților: 1.Păsări: barza, rața sălbatică, lișița,etc. </vt:lpstr>
      <vt:lpstr>2. Pești:</vt:lpstr>
      <vt:lpstr>3. Insecte:</vt:lpstr>
      <vt:lpstr>Alte animale:</vt:lpstr>
    </vt:vector>
  </TitlesOfParts>
  <Company>Unitate Scolara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Diapozitivul 1</dc:title>
  <dc:creator>gavra</dc:creator>
  <cp:lastModifiedBy>Mihai</cp:lastModifiedBy>
  <cp:revision>45</cp:revision>
  <cp:lastPrinted>2024-03-22T12:25:43Z</cp:lastPrinted>
  <dcterms:created xsi:type="dcterms:W3CDTF">2015-12-30T08:47:22Z</dcterms:created>
  <dcterms:modified xsi:type="dcterms:W3CDTF">2024-03-22T12:35:16Z</dcterms:modified>
</cp:coreProperties>
</file>