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70" r:id="rId9"/>
    <p:sldId id="264" r:id="rId10"/>
    <p:sldId id="265" r:id="rId11"/>
    <p:sldId id="266" r:id="rId12"/>
    <p:sldId id="268" r:id="rId13"/>
    <p:sldId id="267" r:id="rId14"/>
    <p:sldId id="263" r:id="rId15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>
      <p:cViewPr varScale="1">
        <p:scale>
          <a:sx n="105" d="100"/>
          <a:sy n="105" d="100"/>
        </p:scale>
        <p:origin x="169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4CC0ED0-71B0-403D-B770-F39B4126AC7C}" type="datetimeFigureOut">
              <a:rPr lang="ro-RO" smtClean="0"/>
              <a:pPr/>
              <a:t>11.04.2024</a:t>
            </a:fld>
            <a:endParaRPr lang="ro-RO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o-RO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C97F150-EDF8-4633-944D-BEB1B4936535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0ED0-71B0-403D-B770-F39B4126AC7C}" type="datetimeFigureOut">
              <a:rPr lang="ro-RO" smtClean="0"/>
              <a:pPr/>
              <a:t>11.04.2024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7F150-EDF8-4633-944D-BEB1B4936535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64CC0ED0-71B0-403D-B770-F39B4126AC7C}" type="datetimeFigureOut">
              <a:rPr lang="ro-RO" smtClean="0"/>
              <a:pPr/>
              <a:t>11.04.2024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C97F150-EDF8-4633-944D-BEB1B4936535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0ED0-71B0-403D-B770-F39B4126AC7C}" type="datetimeFigureOut">
              <a:rPr lang="ro-RO" smtClean="0"/>
              <a:pPr/>
              <a:t>11.04.2024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7F150-EDF8-4633-944D-BEB1B4936535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4CC0ED0-71B0-403D-B770-F39B4126AC7C}" type="datetimeFigureOut">
              <a:rPr lang="ro-RO" smtClean="0"/>
              <a:pPr/>
              <a:t>11.04.2024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DC97F150-EDF8-4633-944D-BEB1B4936535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0ED0-71B0-403D-B770-F39B4126AC7C}" type="datetimeFigureOut">
              <a:rPr lang="ro-RO" smtClean="0"/>
              <a:pPr/>
              <a:t>11.04.2024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7F150-EDF8-4633-944D-BEB1B4936535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0ED0-71B0-403D-B770-F39B4126AC7C}" type="datetimeFigureOut">
              <a:rPr lang="ro-RO" smtClean="0"/>
              <a:pPr/>
              <a:t>11.04.2024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7F150-EDF8-4633-944D-BEB1B4936535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0ED0-71B0-403D-B770-F39B4126AC7C}" type="datetimeFigureOut">
              <a:rPr lang="ro-RO" smtClean="0"/>
              <a:pPr/>
              <a:t>11.04.2024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7F150-EDF8-4633-944D-BEB1B4936535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4CC0ED0-71B0-403D-B770-F39B4126AC7C}" type="datetimeFigureOut">
              <a:rPr lang="ro-RO" smtClean="0"/>
              <a:pPr/>
              <a:t>11.04.2024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7F150-EDF8-4633-944D-BEB1B4936535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0ED0-71B0-403D-B770-F39B4126AC7C}" type="datetimeFigureOut">
              <a:rPr lang="ro-RO" smtClean="0"/>
              <a:pPr/>
              <a:t>11.04.2024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7F150-EDF8-4633-944D-BEB1B4936535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0ED0-71B0-403D-B770-F39B4126AC7C}" type="datetimeFigureOut">
              <a:rPr lang="ro-RO" smtClean="0"/>
              <a:pPr/>
              <a:t>11.04.2024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7F150-EDF8-4633-944D-BEB1B4936535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4CC0ED0-71B0-403D-B770-F39B4126AC7C}" type="datetimeFigureOut">
              <a:rPr lang="ro-RO" smtClean="0"/>
              <a:pPr/>
              <a:t>11.04.2024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o-RO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C97F150-EDF8-4633-944D-BEB1B4936535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_RcONblN1zs" TargetMode="External"/><Relationship Id="rId2" Type="http://schemas.openxmlformats.org/officeDocument/2006/relationships/hyperlink" Target="https://youtu.be/nZFxWjs_x8k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XdHpbozw6jk" TargetMode="External"/><Relationship Id="rId4" Type="http://schemas.openxmlformats.org/officeDocument/2006/relationships/hyperlink" Target="http://clasamea.eu/desfasurarea-cubului-si-a-cuboidului/?fbclid=IwAR0MLiqN39ONpPz3gxnG8W6t20g2i3zncIXZeMdyJwKk7gaxNpFXICQ_Pi0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 smtClean="0"/>
              <a:t>Corpuri geometrice</a:t>
            </a:r>
            <a:endParaRPr lang="ro-R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7554" y="4429132"/>
            <a:ext cx="5429288" cy="1357322"/>
          </a:xfrm>
        </p:spPr>
        <p:txBody>
          <a:bodyPr/>
          <a:lstStyle/>
          <a:p>
            <a:endParaRPr lang="ro-RO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lemente de geometrie"/>
          <p:cNvPicPr>
            <a:picLocks noChangeAspect="1" noChangeArrowheads="1"/>
          </p:cNvPicPr>
          <p:nvPr/>
        </p:nvPicPr>
        <p:blipFill>
          <a:blip r:embed="rId2"/>
          <a:srcRect b="6593"/>
          <a:stretch>
            <a:fillRect/>
          </a:stretch>
        </p:blipFill>
        <p:spPr bwMode="auto">
          <a:xfrm>
            <a:off x="285720" y="1071546"/>
            <a:ext cx="7546041" cy="5286412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/>
          <a:lstStyle/>
          <a:p>
            <a:r>
              <a:rPr lang="ro-RO" dirty="0" smtClean="0"/>
              <a:t>Verifică-te!</a:t>
            </a:r>
            <a:endParaRPr lang="ro-RO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/>
          <a:srcRect l="13726" t="15625" r="15995" b="6250"/>
          <a:stretch>
            <a:fillRect/>
          </a:stretch>
        </p:blipFill>
        <p:spPr bwMode="auto">
          <a:xfrm>
            <a:off x="214282" y="214290"/>
            <a:ext cx="7643834" cy="477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00034" y="5214950"/>
            <a:ext cx="7286676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ro-RO" dirty="0" smtClean="0"/>
              <a:t>Ce fac copiii din imaginea de mai sus?</a:t>
            </a:r>
          </a:p>
          <a:p>
            <a:pPr algn="ctr">
              <a:buFont typeface="Arial" pitchFamily="34" charset="0"/>
              <a:buChar char="•"/>
            </a:pPr>
            <a:r>
              <a:rPr lang="ro-RO" dirty="0" smtClean="0"/>
              <a:t>Ce observi pe jos, sub pom?</a:t>
            </a:r>
          </a:p>
          <a:p>
            <a:pPr algn="ctr">
              <a:buFont typeface="Arial" pitchFamily="34" charset="0"/>
              <a:buChar char="•"/>
            </a:pPr>
            <a:r>
              <a:rPr lang="ro-RO" dirty="0" smtClean="0"/>
              <a:t>Cum au ajuns ele acolo?</a:t>
            </a:r>
            <a:endParaRPr lang="ro-RO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37192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Am aflat: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7239000" cy="5527066"/>
          </a:xfrm>
        </p:spPr>
        <p:txBody>
          <a:bodyPr/>
          <a:lstStyle/>
          <a:p>
            <a:pPr>
              <a:buNone/>
            </a:pPr>
            <a:r>
              <a:rPr lang="ro-RO" dirty="0" smtClean="0"/>
              <a:t>Un corp poate fi în mișcare (A) sau în repaus (B) față de un alt corp.</a:t>
            </a:r>
          </a:p>
          <a:p>
            <a:pPr>
              <a:buNone/>
            </a:pPr>
            <a:endParaRPr lang="ro-RO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9334" t="39063" r="45644" b="40429"/>
          <a:stretch>
            <a:fillRect/>
          </a:stretch>
        </p:blipFill>
        <p:spPr bwMode="auto">
          <a:xfrm>
            <a:off x="285720" y="2000240"/>
            <a:ext cx="4429156" cy="12858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000628" y="1714488"/>
            <a:ext cx="3000396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PUNCTUL este locul unde poate fi un obiect la un moment dat</a:t>
            </a:r>
          </a:p>
          <a:p>
            <a:pPr algn="ctr"/>
            <a:r>
              <a:rPr lang="ro-RO" dirty="0" smtClean="0"/>
              <a:t>DISTANȚA este diferența dintre două puncte.</a:t>
            </a:r>
            <a:endParaRPr lang="ro-RO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 l="7686" t="38086" r="39605" b="37500"/>
          <a:stretch>
            <a:fillRect/>
          </a:stretch>
        </p:blipFill>
        <p:spPr bwMode="auto">
          <a:xfrm>
            <a:off x="285720" y="3500438"/>
            <a:ext cx="4500594" cy="13573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5072066" y="3571876"/>
            <a:ext cx="2928958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MIȘCAREA este drumul unui obiect între două puncte.</a:t>
            </a:r>
            <a:endParaRPr lang="ro-RO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 l="7686" t="38086" r="41252" b="40430"/>
          <a:stretch>
            <a:fillRect/>
          </a:stretch>
        </p:blipFill>
        <p:spPr bwMode="auto">
          <a:xfrm>
            <a:off x="428596" y="5072074"/>
            <a:ext cx="4429156" cy="13573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5143504" y="5072074"/>
            <a:ext cx="2928958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REPAUSUL –obiectul rămâne mereu în același punct.</a:t>
            </a:r>
            <a:endParaRPr lang="ro-RO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/>
          <a:lstStyle/>
          <a:p>
            <a:r>
              <a:rPr lang="ro-RO" dirty="0" smtClean="0"/>
              <a:t>Am aflat: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7239000" cy="5384190"/>
          </a:xfrm>
        </p:spPr>
        <p:txBody>
          <a:bodyPr/>
          <a:lstStyle/>
          <a:p>
            <a:pPr>
              <a:buNone/>
            </a:pPr>
            <a:r>
              <a:rPr lang="ro-RO" dirty="0" smtClean="0"/>
              <a:t>Toate ființele și toate lucrurile/obiectele de pe planeta noastră sunt atrase de Pământ cu o forță numită </a:t>
            </a:r>
            <a:r>
              <a:rPr lang="ro-RO" b="1" dirty="0" smtClean="0"/>
              <a:t>forță gravitațională</a:t>
            </a:r>
            <a:r>
              <a:rPr lang="ro-RO" dirty="0" smtClean="0"/>
              <a:t>.</a:t>
            </a:r>
          </a:p>
          <a:p>
            <a:pPr>
              <a:buNone/>
            </a:pPr>
            <a:r>
              <a:rPr lang="it-IT" dirty="0" smtClean="0"/>
              <a:t>Gravita</a:t>
            </a:r>
            <a:r>
              <a:rPr lang="ro-RO" dirty="0" smtClean="0"/>
              <a:t>ț</a:t>
            </a:r>
            <a:r>
              <a:rPr lang="it-IT" dirty="0" smtClean="0"/>
              <a:t>ia ne </a:t>
            </a:r>
            <a:r>
              <a:rPr lang="ro-RO" dirty="0" smtClean="0"/>
              <a:t>ț</a:t>
            </a:r>
            <a:r>
              <a:rPr lang="it-IT" dirty="0" smtClean="0"/>
              <a:t>ine ferm pe p</a:t>
            </a:r>
            <a:r>
              <a:rPr lang="ro-RO" dirty="0" smtClean="0"/>
              <a:t>ă</a:t>
            </a:r>
            <a:r>
              <a:rPr lang="it-IT" dirty="0" smtClean="0"/>
              <a:t>m</a:t>
            </a:r>
            <a:r>
              <a:rPr lang="ro-RO" dirty="0" smtClean="0"/>
              <a:t>â</a:t>
            </a:r>
            <a:r>
              <a:rPr lang="it-IT" dirty="0" smtClean="0"/>
              <a:t>nt </a:t>
            </a:r>
            <a:r>
              <a:rPr lang="ro-RO" dirty="0" smtClean="0"/>
              <a:t>ș</a:t>
            </a:r>
            <a:r>
              <a:rPr lang="it-IT" dirty="0" smtClean="0"/>
              <a:t>i face ca P</a:t>
            </a:r>
            <a:r>
              <a:rPr lang="ro-RO" dirty="0" smtClean="0"/>
              <a:t>ă</a:t>
            </a:r>
            <a:r>
              <a:rPr lang="it-IT" dirty="0" smtClean="0"/>
              <a:t>m</a:t>
            </a:r>
            <a:r>
              <a:rPr lang="ro-RO" dirty="0" smtClean="0"/>
              <a:t>â</a:t>
            </a:r>
            <a:r>
              <a:rPr lang="it-IT" dirty="0" smtClean="0"/>
              <a:t>ntul s</a:t>
            </a:r>
            <a:r>
              <a:rPr lang="ro-RO" dirty="0" smtClean="0"/>
              <a:t>ă</a:t>
            </a:r>
            <a:r>
              <a:rPr lang="it-IT" dirty="0" smtClean="0"/>
              <a:t> se </a:t>
            </a:r>
            <a:r>
              <a:rPr lang="ro-RO" dirty="0" smtClean="0"/>
              <a:t>î</a:t>
            </a:r>
            <a:r>
              <a:rPr lang="it-IT" dirty="0" smtClean="0"/>
              <a:t>nv</a:t>
            </a:r>
            <a:r>
              <a:rPr lang="ro-RO" dirty="0" smtClean="0"/>
              <a:t>â</a:t>
            </a:r>
            <a:r>
              <a:rPr lang="it-IT" dirty="0" smtClean="0"/>
              <a:t>rt</a:t>
            </a:r>
            <a:r>
              <a:rPr lang="ro-RO" dirty="0" smtClean="0"/>
              <a:t>ă</a:t>
            </a:r>
            <a:r>
              <a:rPr lang="it-IT" dirty="0" smtClean="0"/>
              <a:t> </a:t>
            </a:r>
            <a:r>
              <a:rPr lang="ro-RO" dirty="0" smtClean="0"/>
              <a:t>î</a:t>
            </a:r>
            <a:r>
              <a:rPr lang="it-IT" dirty="0" smtClean="0"/>
              <a:t>n jurul soarelui. </a:t>
            </a:r>
            <a:endParaRPr lang="ro-RO" dirty="0" smtClean="0"/>
          </a:p>
          <a:p>
            <a:pPr>
              <a:buNone/>
            </a:pPr>
            <a:endParaRPr lang="ro-RO" dirty="0" smtClean="0"/>
          </a:p>
          <a:p>
            <a:pPr>
              <a:buNone/>
            </a:pPr>
            <a:r>
              <a:rPr lang="ro-RO" b="1" dirty="0" smtClean="0"/>
              <a:t>EXPERIMENT:</a:t>
            </a:r>
          </a:p>
          <a:p>
            <a:pPr>
              <a:buNone/>
            </a:pPr>
            <a:r>
              <a:rPr lang="ro-RO" dirty="0" smtClean="0"/>
              <a:t>Ia 2 cărți. Lasă-le să cadă de la înălțimi diferite și în același timp. Care dintre obiecte va ajunge primul pe pământ? De ce?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resurse: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>
                <a:hlinkClick r:id="rId2"/>
              </a:rPr>
              <a:t>https://youtu.be/nZFxWjs_x8k</a:t>
            </a:r>
            <a:r>
              <a:rPr lang="ro-RO" dirty="0" smtClean="0"/>
              <a:t> (află cum poți desena un cub/</a:t>
            </a:r>
            <a:r>
              <a:rPr lang="ro-RO" dirty="0" err="1" smtClean="0"/>
              <a:t>cuboid</a:t>
            </a:r>
            <a:r>
              <a:rPr lang="ro-RO" dirty="0" smtClean="0"/>
              <a:t>)</a:t>
            </a:r>
          </a:p>
          <a:p>
            <a:r>
              <a:rPr lang="ro-RO" dirty="0" smtClean="0">
                <a:hlinkClick r:id="rId3"/>
              </a:rPr>
              <a:t>https://youtu.be/_RcONblN1zs</a:t>
            </a:r>
            <a:r>
              <a:rPr lang="ro-RO" dirty="0" smtClean="0"/>
              <a:t> (desenam animale cu forme geometrice pentru copii)</a:t>
            </a:r>
          </a:p>
          <a:p>
            <a:r>
              <a:rPr lang="ro-RO" dirty="0" smtClean="0">
                <a:hlinkClick r:id="rId4"/>
              </a:rPr>
              <a:t>http://clasamea.eu/desfasurarea-cubului-si-a-cuboidului/?fbclid=IwAR0MLiqN39ONpPz3gxnG8W6t20g2i3zncIXZeMdyJwKk7gaxNpFXICQ_Pi0</a:t>
            </a:r>
            <a:endParaRPr lang="ro-RO" dirty="0" smtClean="0"/>
          </a:p>
          <a:p>
            <a:r>
              <a:rPr lang="ro-RO" dirty="0" smtClean="0">
                <a:hlinkClick r:id="rId5"/>
              </a:rPr>
              <a:t>https://youtu.be/XdHpbozw6jk</a:t>
            </a:r>
            <a:r>
              <a:rPr lang="ro-RO" dirty="0" smtClean="0"/>
              <a:t> (formele geometrice)</a:t>
            </a:r>
          </a:p>
          <a:p>
            <a:endParaRPr lang="ro-RO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MATEMATICĂ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UNITATEA DE ÎNVĂȚARE: Noțiuni de geometrie</a:t>
            </a:r>
          </a:p>
          <a:p>
            <a:r>
              <a:rPr lang="ro-RO" dirty="0" smtClean="0"/>
              <a:t>TEMA: Corpuri 3D</a:t>
            </a:r>
          </a:p>
          <a:p>
            <a:pPr>
              <a:buNone/>
            </a:pPr>
            <a:endParaRPr lang="ro-RO" dirty="0" smtClean="0"/>
          </a:p>
          <a:p>
            <a:r>
              <a:rPr lang="ro-RO" dirty="0" smtClean="0"/>
              <a:t>CUVINTE-CHEIE:</a:t>
            </a:r>
          </a:p>
          <a:p>
            <a:pPr>
              <a:buNone/>
            </a:pPr>
            <a:r>
              <a:rPr lang="ro-RO" dirty="0" err="1" smtClean="0"/>
              <a:t>-cub</a:t>
            </a:r>
            <a:r>
              <a:rPr lang="ro-RO" dirty="0" smtClean="0"/>
              <a:t>, </a:t>
            </a:r>
            <a:r>
              <a:rPr lang="ro-RO" dirty="0" err="1" smtClean="0"/>
              <a:t>cuboid</a:t>
            </a:r>
            <a:r>
              <a:rPr lang="ro-RO" dirty="0" smtClean="0"/>
              <a:t>, cilindru, sferă, con</a:t>
            </a:r>
          </a:p>
          <a:p>
            <a:pPr>
              <a:buNone/>
            </a:pPr>
            <a:r>
              <a:rPr lang="ro-RO" dirty="0" err="1" smtClean="0"/>
              <a:t>-fața</a:t>
            </a:r>
            <a:r>
              <a:rPr lang="ro-RO" dirty="0" smtClean="0"/>
              <a:t> unui corp 3D</a:t>
            </a:r>
          </a:p>
          <a:p>
            <a:pPr>
              <a:buNone/>
            </a:pPr>
            <a:r>
              <a:rPr lang="ro-RO" dirty="0" err="1" smtClean="0"/>
              <a:t>-căderea</a:t>
            </a:r>
            <a:r>
              <a:rPr lang="ro-RO" dirty="0" smtClean="0"/>
              <a:t> liberă a corpurilor</a:t>
            </a:r>
          </a:p>
          <a:p>
            <a:pPr>
              <a:buNone/>
            </a:pPr>
            <a:r>
              <a:rPr lang="ro-RO" dirty="0" err="1" smtClean="0"/>
              <a:t>-mișcare</a:t>
            </a:r>
            <a:endParaRPr lang="ro-RO" dirty="0" smtClean="0"/>
          </a:p>
          <a:p>
            <a:pPr>
              <a:buNone/>
            </a:pPr>
            <a:r>
              <a:rPr lang="ro-RO" dirty="0" err="1" smtClean="0"/>
              <a:t>-repaus</a:t>
            </a:r>
            <a:endParaRPr lang="ro-RO" dirty="0" smtClean="0"/>
          </a:p>
          <a:p>
            <a:pPr>
              <a:buNone/>
            </a:pPr>
            <a:r>
              <a:rPr lang="ro-RO" dirty="0" err="1" smtClean="0"/>
              <a:t>-forța</a:t>
            </a:r>
            <a:r>
              <a:rPr lang="ro-RO" dirty="0" smtClean="0"/>
              <a:t> gravitațională</a:t>
            </a:r>
          </a:p>
          <a:p>
            <a:pPr>
              <a:buNone/>
            </a:pPr>
            <a:endParaRPr lang="ro-RO" dirty="0" smtClean="0"/>
          </a:p>
          <a:p>
            <a:pPr>
              <a:buNone/>
            </a:pPr>
            <a:endParaRPr lang="ro-RO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1828784" cy="1143000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Cub</a:t>
            </a:r>
            <a:br>
              <a:rPr lang="ro-RO" dirty="0" smtClean="0"/>
            </a:br>
            <a:endParaRPr lang="ro-RO" dirty="0"/>
          </a:p>
        </p:txBody>
      </p:sp>
      <p:pic>
        <p:nvPicPr>
          <p:cNvPr id="4" name="Picture 4" descr="Una manera genial para que nuestro alumnado aprenda los cuerpos geométricos es que los construyan ell@s mism@s, lo cual nos permite luego trabajar con ellos a través del juego. PRISMAS PIRÁMIDES CU…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86182" y="642918"/>
            <a:ext cx="4326523" cy="600079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57158" y="1285860"/>
            <a:ext cx="3214710" cy="5000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dirty="0" smtClean="0"/>
              <a:t>Cubul are 6 fețe pătrate.</a:t>
            </a:r>
          </a:p>
          <a:p>
            <a:pPr algn="ctr"/>
            <a:endParaRPr lang="ro-RO" dirty="0"/>
          </a:p>
          <a:p>
            <a:pPr algn="ctr"/>
            <a:endParaRPr lang="ro-RO" dirty="0" smtClean="0"/>
          </a:p>
          <a:p>
            <a:pPr algn="ctr"/>
            <a:endParaRPr lang="ro-RO" dirty="0"/>
          </a:p>
          <a:p>
            <a:pPr algn="ctr"/>
            <a:endParaRPr lang="ro-RO" dirty="0" smtClean="0"/>
          </a:p>
          <a:p>
            <a:pPr algn="ctr"/>
            <a:endParaRPr lang="ro-RO" dirty="0"/>
          </a:p>
          <a:p>
            <a:pPr algn="ctr"/>
            <a:endParaRPr lang="ro-RO" dirty="0" smtClean="0"/>
          </a:p>
          <a:p>
            <a:pPr algn="ctr"/>
            <a:endParaRPr lang="ro-RO" dirty="0"/>
          </a:p>
          <a:p>
            <a:pPr algn="ctr"/>
            <a:endParaRPr lang="ro-RO" dirty="0" smtClean="0"/>
          </a:p>
          <a:p>
            <a:pPr algn="ctr"/>
            <a:endParaRPr lang="ro-RO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8668" t="12696" r="19368" b="10156"/>
          <a:stretch>
            <a:fillRect/>
          </a:stretch>
        </p:blipFill>
        <p:spPr bwMode="auto">
          <a:xfrm>
            <a:off x="714348" y="4143380"/>
            <a:ext cx="2357454" cy="16502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1900222" cy="1143000"/>
          </a:xfrm>
        </p:spPr>
        <p:txBody>
          <a:bodyPr>
            <a:normAutofit fontScale="90000"/>
          </a:bodyPr>
          <a:lstStyle/>
          <a:p>
            <a:r>
              <a:rPr lang="ro-RO" dirty="0" err="1" smtClean="0"/>
              <a:t>Cuboid</a:t>
            </a:r>
            <a:r>
              <a:rPr lang="ro-RO" dirty="0" smtClean="0"/>
              <a:t/>
            </a:r>
            <a:br>
              <a:rPr lang="ro-RO" dirty="0" smtClean="0"/>
            </a:br>
            <a:endParaRPr lang="ro-RO" dirty="0"/>
          </a:p>
        </p:txBody>
      </p:sp>
      <p:pic>
        <p:nvPicPr>
          <p:cNvPr id="4" name="Picture 2" descr="Prismas, pirámides y otras figuras geométricas para armar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14744" y="857232"/>
            <a:ext cx="4228571" cy="550072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28596" y="1500174"/>
            <a:ext cx="3071834" cy="4357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dirty="0" err="1" smtClean="0"/>
              <a:t>Cuboidul</a:t>
            </a:r>
            <a:r>
              <a:rPr lang="ro-RO" sz="2400" dirty="0" smtClean="0"/>
              <a:t> are 6 fețe dreptunghiuri.</a:t>
            </a:r>
          </a:p>
          <a:p>
            <a:pPr algn="ctr"/>
            <a:endParaRPr lang="ro-RO" sz="2400" dirty="0"/>
          </a:p>
          <a:p>
            <a:pPr algn="ctr"/>
            <a:endParaRPr lang="ro-RO" sz="2400" dirty="0" smtClean="0"/>
          </a:p>
          <a:p>
            <a:pPr algn="ctr"/>
            <a:endParaRPr lang="ro-RO" sz="2400" dirty="0"/>
          </a:p>
          <a:p>
            <a:pPr algn="ctr"/>
            <a:endParaRPr lang="ro-RO" sz="2400" dirty="0" smtClean="0"/>
          </a:p>
          <a:p>
            <a:pPr algn="ctr"/>
            <a:endParaRPr lang="ro-RO" sz="2400" dirty="0" smtClean="0"/>
          </a:p>
          <a:p>
            <a:pPr algn="ctr"/>
            <a:endParaRPr lang="ro-RO" sz="2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18668" t="16601" r="19289" b="11132"/>
          <a:stretch>
            <a:fillRect/>
          </a:stretch>
        </p:blipFill>
        <p:spPr bwMode="auto">
          <a:xfrm>
            <a:off x="571472" y="3571876"/>
            <a:ext cx="2786082" cy="18245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LECȚIE ONLINE: Corpuri geometrice. Construcții după desfășurări dat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11287"/>
          <a:stretch>
            <a:fillRect/>
          </a:stretch>
        </p:blipFill>
        <p:spPr bwMode="auto">
          <a:xfrm rot="16200000">
            <a:off x="3264736" y="2093060"/>
            <a:ext cx="5614929" cy="32861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2400288" cy="1143000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Cilindru</a:t>
            </a:r>
            <a:br>
              <a:rPr lang="ro-RO" dirty="0" smtClean="0"/>
            </a:br>
            <a:endParaRPr lang="ro-RO" dirty="0"/>
          </a:p>
        </p:txBody>
      </p:sp>
      <p:sp>
        <p:nvSpPr>
          <p:cNvPr id="4" name="Rectangle 3"/>
          <p:cNvSpPr/>
          <p:nvPr/>
        </p:nvSpPr>
        <p:spPr>
          <a:xfrm>
            <a:off x="571472" y="1714488"/>
            <a:ext cx="3500462" cy="4643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dirty="0" smtClean="0"/>
              <a:t>Cilindrul are 2 fețe în formă de cerc.</a:t>
            </a:r>
          </a:p>
          <a:p>
            <a:pPr algn="ctr"/>
            <a:endParaRPr lang="ro-RO" sz="2400" dirty="0"/>
          </a:p>
          <a:p>
            <a:pPr algn="ctr"/>
            <a:endParaRPr lang="ro-RO" sz="2400" dirty="0" smtClean="0"/>
          </a:p>
          <a:p>
            <a:pPr algn="ctr"/>
            <a:endParaRPr lang="ro-RO" sz="2400" dirty="0"/>
          </a:p>
          <a:p>
            <a:pPr algn="ctr"/>
            <a:endParaRPr lang="ro-RO" sz="2400" dirty="0" smtClean="0"/>
          </a:p>
          <a:p>
            <a:pPr algn="ctr"/>
            <a:endParaRPr lang="ro-RO" sz="2400" dirty="0"/>
          </a:p>
          <a:p>
            <a:pPr algn="ctr"/>
            <a:endParaRPr lang="ro-RO" sz="2400" dirty="0" smtClean="0"/>
          </a:p>
          <a:p>
            <a:pPr algn="ctr"/>
            <a:endParaRPr lang="ro-RO" sz="2400" dirty="0"/>
          </a:p>
          <a:p>
            <a:pPr algn="ctr"/>
            <a:endParaRPr lang="ro-RO" sz="24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 l="28550" t="11719" r="18741" b="10156"/>
          <a:stretch>
            <a:fillRect/>
          </a:stretch>
        </p:blipFill>
        <p:spPr bwMode="auto">
          <a:xfrm>
            <a:off x="1071538" y="3714752"/>
            <a:ext cx="2714644" cy="22622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1900222" cy="1143000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Sferă</a:t>
            </a:r>
            <a:br>
              <a:rPr lang="ro-RO" dirty="0" smtClean="0"/>
            </a:br>
            <a:endParaRPr lang="ro-RO" dirty="0"/>
          </a:p>
        </p:txBody>
      </p:sp>
      <p:sp>
        <p:nvSpPr>
          <p:cNvPr id="4" name="Rectangle 3"/>
          <p:cNvSpPr/>
          <p:nvPr/>
        </p:nvSpPr>
        <p:spPr>
          <a:xfrm>
            <a:off x="500034" y="1785926"/>
            <a:ext cx="2928958" cy="4357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dirty="0" smtClean="0"/>
              <a:t>Rotind cercul, obținem o sferă.</a:t>
            </a:r>
          </a:p>
          <a:p>
            <a:pPr algn="ctr"/>
            <a:endParaRPr lang="ro-RO" sz="2400" dirty="0"/>
          </a:p>
          <a:p>
            <a:pPr algn="ctr"/>
            <a:endParaRPr lang="ro-RO" sz="2400" dirty="0" smtClean="0"/>
          </a:p>
          <a:p>
            <a:pPr algn="ctr"/>
            <a:endParaRPr lang="ro-RO" sz="2400" dirty="0" smtClean="0"/>
          </a:p>
          <a:p>
            <a:pPr algn="ctr"/>
            <a:endParaRPr lang="ro-RO" dirty="0"/>
          </a:p>
          <a:p>
            <a:pPr algn="ctr"/>
            <a:endParaRPr lang="ro-RO" dirty="0" smtClean="0"/>
          </a:p>
          <a:p>
            <a:pPr algn="ctr"/>
            <a:endParaRPr lang="ro-RO" dirty="0"/>
          </a:p>
          <a:p>
            <a:pPr algn="ctr"/>
            <a:endParaRPr lang="ro-RO" dirty="0" smtClean="0"/>
          </a:p>
          <a:p>
            <a:pPr algn="ctr"/>
            <a:endParaRPr lang="ro-RO" dirty="0"/>
          </a:p>
          <a:p>
            <a:pPr algn="ctr"/>
            <a:r>
              <a:rPr lang="ro-RO" dirty="0" smtClean="0"/>
              <a:t> </a:t>
            </a:r>
            <a:endParaRPr lang="ro-RO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9217" t="12695" r="19839" b="11133"/>
          <a:stretch>
            <a:fillRect/>
          </a:stretch>
        </p:blipFill>
        <p:spPr bwMode="auto">
          <a:xfrm>
            <a:off x="642910" y="3929066"/>
            <a:ext cx="2582758" cy="1814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Sfera » Geometrie in spatiu - arii si volume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000496" y="1785926"/>
            <a:ext cx="3500462" cy="4247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42910" y="1142984"/>
            <a:ext cx="6929486" cy="2357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2400" dirty="0" smtClean="0"/>
              <a:t>Conul are un vârf ascuțit</a:t>
            </a:r>
          </a:p>
          <a:p>
            <a:r>
              <a:rPr lang="ro-RO" sz="2400" dirty="0" smtClean="0"/>
              <a:t> și o bază în formă de cerc.</a:t>
            </a:r>
            <a:endParaRPr lang="ro-RO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1543032" cy="1143000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Con</a:t>
            </a:r>
            <a:br>
              <a:rPr lang="ro-RO" dirty="0" smtClean="0"/>
            </a:br>
            <a:endParaRPr lang="ro-RO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060" t="11718" r="19290" b="11133"/>
          <a:stretch>
            <a:fillRect/>
          </a:stretch>
        </p:blipFill>
        <p:spPr bwMode="auto">
          <a:xfrm>
            <a:off x="4714876" y="1357298"/>
            <a:ext cx="2571768" cy="19349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l="18668" t="50781" r="51134" b="22454"/>
          <a:stretch>
            <a:fillRect/>
          </a:stretch>
        </p:blipFill>
        <p:spPr bwMode="auto">
          <a:xfrm>
            <a:off x="1500166" y="3786190"/>
            <a:ext cx="5304272" cy="2643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/>
          <a:lstStyle/>
          <a:p>
            <a:r>
              <a:rPr lang="ro-RO" dirty="0" smtClean="0"/>
              <a:t>Rezolvă:</a:t>
            </a:r>
            <a:endParaRPr lang="ro-RO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9524" t="55664" r="17807" b="23828"/>
          <a:stretch>
            <a:fillRect/>
          </a:stretch>
        </p:blipFill>
        <p:spPr bwMode="auto">
          <a:xfrm>
            <a:off x="642910" y="4286256"/>
            <a:ext cx="667952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42910" y="3714752"/>
            <a:ext cx="6929486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Notează în tabel numărul corpurilor la fel.</a:t>
            </a:r>
            <a:endParaRPr lang="ro-RO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/>
          <a:srcRect l="48865" t="43750" r="20388" b="45312"/>
          <a:stretch>
            <a:fillRect/>
          </a:stretch>
        </p:blipFill>
        <p:spPr bwMode="auto">
          <a:xfrm>
            <a:off x="571472" y="2143116"/>
            <a:ext cx="7000924" cy="1400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642910" y="1142984"/>
            <a:ext cx="6929486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Colorează cu albastru </a:t>
            </a:r>
            <a:r>
              <a:rPr lang="ro-RO" dirty="0" err="1" smtClean="0"/>
              <a:t>cuboidul</a:t>
            </a:r>
            <a:r>
              <a:rPr lang="ro-RO" dirty="0" smtClean="0"/>
              <a:t>, cu portocaliu sfera, cu verde cubul și cu mov cilindru.</a:t>
            </a:r>
            <a:endParaRPr lang="ro-RO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8" name="Picture 8" descr="Elemente de geometrie"/>
          <p:cNvPicPr>
            <a:picLocks noChangeAspect="1" noChangeArrowheads="1"/>
          </p:cNvPicPr>
          <p:nvPr/>
        </p:nvPicPr>
        <p:blipFill>
          <a:blip r:embed="rId2"/>
          <a:srcRect b="6593"/>
          <a:stretch>
            <a:fillRect/>
          </a:stretch>
        </p:blipFill>
        <p:spPr bwMode="auto">
          <a:xfrm>
            <a:off x="571471" y="1285860"/>
            <a:ext cx="7240121" cy="5072098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/>
          <a:lstStyle/>
          <a:p>
            <a:r>
              <a:rPr lang="ro-RO" dirty="0" smtClean="0"/>
              <a:t>Observă și rezolvă:</a:t>
            </a:r>
            <a:endParaRPr lang="ro-RO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105</TotalTime>
  <Words>305</Words>
  <Application>Microsoft Office PowerPoint</Application>
  <PresentationFormat>On-screen Show (4:3)</PresentationFormat>
  <Paragraphs>74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Trebuchet MS</vt:lpstr>
      <vt:lpstr>Wingdings</vt:lpstr>
      <vt:lpstr>Wingdings 2</vt:lpstr>
      <vt:lpstr>Opulent</vt:lpstr>
      <vt:lpstr>Corpuri geometrice</vt:lpstr>
      <vt:lpstr>MATEMATICĂ</vt:lpstr>
      <vt:lpstr>Cub </vt:lpstr>
      <vt:lpstr>Cuboid </vt:lpstr>
      <vt:lpstr>Cilindru </vt:lpstr>
      <vt:lpstr>Sferă </vt:lpstr>
      <vt:lpstr>Con </vt:lpstr>
      <vt:lpstr>Rezolvă:</vt:lpstr>
      <vt:lpstr>Observă și rezolvă:</vt:lpstr>
      <vt:lpstr>Verifică-te!</vt:lpstr>
      <vt:lpstr>PowerPoint Presentation</vt:lpstr>
      <vt:lpstr>Am aflat:</vt:lpstr>
      <vt:lpstr>Am aflat:</vt:lpstr>
      <vt:lpstr>resurse: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LICEUL TEORETIC ORAȘ POGOANELE CLASA i a</dc:title>
  <dc:creator>Windows User</dc:creator>
  <cp:lastModifiedBy>Mihai</cp:lastModifiedBy>
  <cp:revision>13</cp:revision>
  <dcterms:created xsi:type="dcterms:W3CDTF">2020-05-03T13:14:18Z</dcterms:created>
  <dcterms:modified xsi:type="dcterms:W3CDTF">2024-04-11T12:39:59Z</dcterms:modified>
</cp:coreProperties>
</file>