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0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358A-1904-44CA-8A39-25E3B610091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B8B3-2CD1-4679-8B75-D93E4896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6" y="662609"/>
            <a:ext cx="5309089" cy="5309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12036"/>
            <a:ext cx="34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POLUL NORD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3235" y="5971698"/>
            <a:ext cx="34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POLUL SUD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9" y="6073846"/>
            <a:ext cx="661019" cy="6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85153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Animalele din Antarctica (Polul Sud</a:t>
            </a:r>
            <a:r>
              <a:rPr lang="it-IT" b="1" dirty="0">
                <a:latin typeface="+mn-lt"/>
              </a:rPr>
              <a:t>)</a:t>
            </a:r>
            <a:br>
              <a:rPr lang="it-IT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9765"/>
            <a:ext cx="9143999" cy="40715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3200" b="1" dirty="0"/>
              <a:t>Antarctica </a:t>
            </a:r>
            <a:r>
              <a:rPr lang="en-US" sz="3200" b="1" dirty="0" err="1"/>
              <a:t>este</a:t>
            </a:r>
            <a:r>
              <a:rPr lang="en-US" sz="3200" b="1" dirty="0"/>
              <a:t> </a:t>
            </a:r>
            <a:r>
              <a:rPr lang="en-US" sz="3200" b="1" dirty="0" err="1"/>
              <a:t>regiunea</a:t>
            </a:r>
            <a:r>
              <a:rPr lang="en-US" sz="3200" b="1" dirty="0"/>
              <a:t> </a:t>
            </a:r>
            <a:r>
              <a:rPr lang="en-US" sz="3200" b="1" dirty="0" err="1"/>
              <a:t>cea</a:t>
            </a:r>
            <a:r>
              <a:rPr lang="en-US" sz="3200" b="1" dirty="0"/>
              <a:t> </a:t>
            </a:r>
            <a:r>
              <a:rPr lang="en-US" sz="3200" b="1" dirty="0" err="1"/>
              <a:t>mai</a:t>
            </a:r>
            <a:r>
              <a:rPr lang="en-US" sz="3200" b="1" dirty="0"/>
              <a:t> </a:t>
            </a:r>
            <a:r>
              <a:rPr lang="en-US" sz="3200" b="1" dirty="0" err="1"/>
              <a:t>friguroasă</a:t>
            </a:r>
            <a:r>
              <a:rPr lang="en-US" sz="3200" b="1" dirty="0"/>
              <a:t> a </a:t>
            </a:r>
            <a:r>
              <a:rPr lang="en-US" sz="3200" b="1" dirty="0" err="1"/>
              <a:t>Pământului</a:t>
            </a:r>
            <a:r>
              <a:rPr lang="en-US" sz="3200" b="1" dirty="0"/>
              <a:t> </a:t>
            </a:r>
            <a:r>
              <a:rPr lang="en-US" sz="3200" b="1" dirty="0" err="1"/>
              <a:t>și</a:t>
            </a:r>
            <a:r>
              <a:rPr lang="en-US" sz="3200" b="1" dirty="0"/>
              <a:t> </a:t>
            </a:r>
            <a:r>
              <a:rPr lang="en-US" sz="3200" b="1" dirty="0" err="1"/>
              <a:t>foarte</a:t>
            </a:r>
            <a:r>
              <a:rPr lang="en-US" sz="3200" b="1" dirty="0"/>
              <a:t> </a:t>
            </a:r>
            <a:r>
              <a:rPr lang="en-US" sz="3200" b="1" dirty="0" err="1"/>
              <a:t>puține</a:t>
            </a:r>
            <a:r>
              <a:rPr lang="en-US" sz="3200" b="1" dirty="0"/>
              <a:t> </a:t>
            </a:r>
            <a:r>
              <a:rPr lang="en-US" sz="3200" b="1" dirty="0" err="1"/>
              <a:t>animale</a:t>
            </a:r>
            <a:r>
              <a:rPr lang="en-US" sz="3200" b="1" dirty="0"/>
              <a:t> </a:t>
            </a:r>
            <a:r>
              <a:rPr lang="en-US" sz="3200" b="1" dirty="0" err="1"/>
              <a:t>trăiesc</a:t>
            </a:r>
            <a:r>
              <a:rPr lang="en-US" sz="3200" b="1" dirty="0"/>
              <a:t> </a:t>
            </a:r>
            <a:r>
              <a:rPr lang="en-US" sz="3200" b="1" dirty="0" err="1"/>
              <a:t>aici</a:t>
            </a:r>
            <a:r>
              <a:rPr lang="en-US" sz="3200" b="1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b="1" dirty="0" err="1"/>
              <a:t>Pinguinii</a:t>
            </a:r>
            <a:r>
              <a:rPr lang="en-US" sz="3200" b="1" dirty="0"/>
              <a:t> s-au </a:t>
            </a:r>
            <a:r>
              <a:rPr lang="en-US" sz="3200" b="1" dirty="0" err="1"/>
              <a:t>adaptat</a:t>
            </a:r>
            <a:r>
              <a:rPr lang="en-US" sz="3200" b="1" dirty="0"/>
              <a:t> </a:t>
            </a:r>
            <a:r>
              <a:rPr lang="en-US" sz="3200" b="1" dirty="0" err="1"/>
              <a:t>foarte</a:t>
            </a:r>
            <a:r>
              <a:rPr lang="en-US" sz="3200" b="1" dirty="0"/>
              <a:t> bine la </a:t>
            </a:r>
            <a:r>
              <a:rPr lang="en-US" sz="3200" b="1" dirty="0" err="1"/>
              <a:t>condi</a:t>
            </a:r>
            <a:r>
              <a:rPr lang="ro-RO" sz="3200" b="1" dirty="0"/>
              <a:t>țiile de aici.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70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817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64928"/>
            <a:ext cx="9024729" cy="171787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	</a:t>
            </a:r>
            <a:r>
              <a:rPr lang="en-US" sz="3200" b="1" dirty="0" err="1"/>
              <a:t>Deși</a:t>
            </a:r>
            <a:r>
              <a:rPr lang="en-US" sz="3200" b="1" dirty="0"/>
              <a:t> </a:t>
            </a:r>
            <a:r>
              <a:rPr lang="en-US" sz="3200" b="1" dirty="0" err="1"/>
              <a:t>sunt</a:t>
            </a:r>
            <a:r>
              <a:rPr lang="en-US" sz="3200" b="1" dirty="0"/>
              <a:t> </a:t>
            </a:r>
            <a:r>
              <a:rPr lang="en-US" sz="3200" b="1" dirty="0" err="1"/>
              <a:t>păsări</a:t>
            </a:r>
            <a:r>
              <a:rPr lang="en-US" sz="3200" b="1" dirty="0"/>
              <a:t>, </a:t>
            </a:r>
            <a:r>
              <a:rPr lang="ro-RO" sz="3200" b="1" dirty="0"/>
              <a:t>pinguinii </a:t>
            </a:r>
            <a:r>
              <a:rPr lang="en-US" sz="3200" b="1" dirty="0"/>
              <a:t>nu pot </a:t>
            </a:r>
            <a:r>
              <a:rPr lang="en-US" sz="3200" b="1" dirty="0" err="1"/>
              <a:t>zbura</a:t>
            </a:r>
            <a:r>
              <a:rPr lang="en-US" sz="3200" b="1" dirty="0"/>
              <a:t>. Se </a:t>
            </a:r>
            <a:r>
              <a:rPr lang="en-US" sz="3200" b="1" dirty="0" err="1"/>
              <a:t>adună</a:t>
            </a:r>
            <a:r>
              <a:rPr lang="en-US" sz="3200" b="1" dirty="0"/>
              <a:t> </a:t>
            </a:r>
            <a:r>
              <a:rPr lang="en-US" sz="3200" b="1" dirty="0" err="1"/>
              <a:t>în</a:t>
            </a:r>
            <a:r>
              <a:rPr lang="en-US" sz="3200" b="1" dirty="0"/>
              <a:t> </a:t>
            </a:r>
            <a:r>
              <a:rPr lang="en-US" sz="3200" b="1" dirty="0" err="1"/>
              <a:t>grupuri</a:t>
            </a:r>
            <a:r>
              <a:rPr lang="en-US" sz="3200" b="1" dirty="0"/>
              <a:t> </a:t>
            </a:r>
            <a:r>
              <a:rPr lang="en-US" sz="3200" b="1" dirty="0" err="1"/>
              <a:t>mari</a:t>
            </a:r>
            <a:r>
              <a:rPr lang="en-US" sz="3200" b="1" dirty="0"/>
              <a:t> </a:t>
            </a:r>
            <a:r>
              <a:rPr lang="en-US" sz="3200" b="1" dirty="0" err="1"/>
              <a:t>pe</a:t>
            </a:r>
            <a:r>
              <a:rPr lang="en-US" sz="3200" b="1" dirty="0"/>
              <a:t> </a:t>
            </a:r>
            <a:r>
              <a:rPr lang="en-US" sz="3200" b="1" dirty="0" err="1"/>
              <a:t>banchizele</a:t>
            </a:r>
            <a:r>
              <a:rPr lang="en-US" sz="3200" b="1" dirty="0"/>
              <a:t> </a:t>
            </a:r>
            <a:r>
              <a:rPr lang="en-US" sz="3200" b="1" dirty="0" err="1"/>
              <a:t>înghețate</a:t>
            </a:r>
            <a:r>
              <a:rPr lang="en-US" sz="3200" b="1" dirty="0"/>
              <a:t> </a:t>
            </a:r>
            <a:r>
              <a:rPr lang="en-US" sz="3200" b="1" dirty="0" err="1"/>
              <a:t>și</a:t>
            </a:r>
            <a:r>
              <a:rPr lang="en-US" sz="3200" b="1" dirty="0"/>
              <a:t> </a:t>
            </a:r>
            <a:r>
              <a:rPr lang="en-US" sz="3200" b="1" dirty="0" err="1"/>
              <a:t>își</a:t>
            </a:r>
            <a:r>
              <a:rPr lang="en-US" sz="3200" b="1" dirty="0"/>
              <a:t> </a:t>
            </a:r>
            <a:r>
              <a:rPr lang="en-US" sz="3200" b="1" dirty="0" err="1"/>
              <a:t>duc</a:t>
            </a:r>
            <a:r>
              <a:rPr lang="en-US" sz="3200" b="1" dirty="0"/>
              <a:t> </a:t>
            </a:r>
            <a:r>
              <a:rPr lang="en-US" sz="3200" b="1" dirty="0" err="1"/>
              <a:t>viața</a:t>
            </a:r>
            <a:r>
              <a:rPr lang="en-US" sz="3200" b="1" dirty="0"/>
              <a:t> </a:t>
            </a:r>
            <a:r>
              <a:rPr lang="en-US" sz="3200" b="1" dirty="0" err="1"/>
              <a:t>împreună</a:t>
            </a:r>
            <a:r>
              <a:rPr lang="en-US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1" y="622956"/>
            <a:ext cx="8128000" cy="542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162" y="-5831"/>
            <a:ext cx="1968776" cy="628787"/>
          </a:xfrm>
        </p:spPr>
        <p:txBody>
          <a:bodyPr>
            <a:normAutofit fontScale="90000"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Focile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67" y="6071479"/>
            <a:ext cx="8634619" cy="1206328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err="1"/>
              <a:t>Focile</a:t>
            </a:r>
            <a:r>
              <a:rPr lang="fr-FR" sz="3200" b="1" dirty="0"/>
              <a:t> </a:t>
            </a:r>
            <a:r>
              <a:rPr lang="fr-FR" sz="3200" b="1" dirty="0" err="1"/>
              <a:t>sunt</a:t>
            </a:r>
            <a:r>
              <a:rPr lang="fr-FR" sz="3200" b="1" dirty="0"/>
              <a:t> </a:t>
            </a:r>
            <a:r>
              <a:rPr lang="fr-FR" sz="3200" b="1" dirty="0" err="1"/>
              <a:t>protejate</a:t>
            </a:r>
            <a:r>
              <a:rPr lang="fr-FR" sz="3200" b="1" dirty="0"/>
              <a:t> de un </a:t>
            </a:r>
            <a:r>
              <a:rPr lang="fr-FR" sz="3200" b="1" dirty="0" err="1"/>
              <a:t>strat</a:t>
            </a:r>
            <a:r>
              <a:rPr lang="fr-FR" sz="3200" b="1" dirty="0"/>
              <a:t> gros de </a:t>
            </a:r>
            <a:r>
              <a:rPr lang="fr-FR" sz="3200" b="1" dirty="0" err="1"/>
              <a:t>grăsime</a:t>
            </a:r>
            <a:r>
              <a:rPr lang="fr-FR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8945218" cy="927652"/>
          </a:xfrm>
        </p:spPr>
        <p:txBody>
          <a:bodyPr/>
          <a:lstStyle/>
          <a:p>
            <a:r>
              <a:rPr lang="ro-RO" b="1" dirty="0">
                <a:latin typeface="+mn-lt"/>
              </a:rPr>
              <a:t>Alte animale care trăiesc la Polul Sud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57" y="1038952"/>
            <a:ext cx="459698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43" y="2585161"/>
            <a:ext cx="2965257" cy="174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3" y="2585161"/>
            <a:ext cx="2773278" cy="174452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476" y="4982292"/>
            <a:ext cx="8813524" cy="1206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3200" b="1" dirty="0"/>
              <a:t>	Cele mai multe viețuitoare trăiesc în ocean: balene, delfini, pești, stele de mare, calmari.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96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57808" y="2650434"/>
            <a:ext cx="5244899" cy="3764999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014869" y="2650433"/>
            <a:ext cx="5546034" cy="3765000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4869" y="24328"/>
            <a:ext cx="470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/>
              <a:t>Unde trăiesc?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5343" y="6352510"/>
            <a:ext cx="237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Polul Nord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94854" y="6289587"/>
            <a:ext cx="222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Polul Sud</a:t>
            </a:r>
            <a:endParaRPr lang="en-US" sz="3200" b="1" dirty="0"/>
          </a:p>
        </p:txBody>
      </p:sp>
      <p:pic>
        <p:nvPicPr>
          <p:cNvPr id="1028" name="Picture 4" descr="polar-1453993_960_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28557" r="53618" b="34157"/>
          <a:stretch>
            <a:fillRect/>
          </a:stretch>
        </p:blipFill>
        <p:spPr bwMode="auto">
          <a:xfrm>
            <a:off x="0" y="748767"/>
            <a:ext cx="1436803" cy="137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polar-1453993_960_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5" r="39027" b="71394"/>
          <a:stretch>
            <a:fillRect/>
          </a:stretch>
        </p:blipFill>
        <p:spPr bwMode="auto">
          <a:xfrm>
            <a:off x="4820829" y="836061"/>
            <a:ext cx="781878" cy="12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polar-1453993_960_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35580" r="7658" b="35417"/>
          <a:stretch>
            <a:fillRect/>
          </a:stretch>
        </p:blipFill>
        <p:spPr bwMode="auto">
          <a:xfrm>
            <a:off x="1698184" y="722484"/>
            <a:ext cx="1557129" cy="140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polar-1453993_960_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6" t="70135" r="850"/>
          <a:stretch>
            <a:fillRect/>
          </a:stretch>
        </p:blipFill>
        <p:spPr bwMode="auto">
          <a:xfrm>
            <a:off x="7421217" y="807370"/>
            <a:ext cx="1603511" cy="134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2" y="978660"/>
            <a:ext cx="1633113" cy="1001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4" y="662104"/>
            <a:ext cx="1135341" cy="16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7813 0.2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0.00093 L 0.19549 0.5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18802 0.59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24166 0.4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25573 0.32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76303 0.458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664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850296"/>
            <a:ext cx="9144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În zona polară de nord nu există uscat, ci doar gheață. Deși temperaturile sunt foarte scăzute, oamenii au reușit să trăiască aici.</a:t>
            </a:r>
            <a:r>
              <a:rPr lang="ro-RO" sz="3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ro-RO" sz="11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026" y="304800"/>
            <a:ext cx="8984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Polul</a:t>
            </a:r>
            <a:r>
              <a:rPr lang="en-US" sz="4000" b="1" dirty="0">
                <a:solidFill>
                  <a:schemeClr val="bg1"/>
                </a:solidFill>
              </a:rPr>
              <a:t> Nord </a:t>
            </a:r>
            <a:r>
              <a:rPr lang="en-US" sz="4000" b="1" dirty="0" err="1">
                <a:solidFill>
                  <a:schemeClr val="bg1"/>
                </a:solidFill>
              </a:rPr>
              <a:t>este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înconjurat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endParaRPr lang="ro-RO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Oceanul</a:t>
            </a:r>
            <a:r>
              <a:rPr lang="en-US" sz="4000" b="1" dirty="0">
                <a:solidFill>
                  <a:schemeClr val="bg1"/>
                </a:solidFill>
              </a:rPr>
              <a:t> Arctic</a:t>
            </a:r>
            <a:r>
              <a:rPr lang="ro-RO" sz="4000" b="1" dirty="0">
                <a:solidFill>
                  <a:schemeClr val="bg1"/>
                </a:solidFill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90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65252"/>
            <a:ext cx="938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	</a:t>
            </a:r>
            <a:r>
              <a:rPr lang="en-US" sz="3600" b="1" dirty="0" err="1"/>
              <a:t>Regiunile</a:t>
            </a:r>
            <a:r>
              <a:rPr lang="en-US" sz="3600" b="1" dirty="0"/>
              <a:t> de </a:t>
            </a:r>
            <a:r>
              <a:rPr lang="en-US" sz="3600" b="1" dirty="0" err="1"/>
              <a:t>aici</a:t>
            </a:r>
            <a:r>
              <a:rPr lang="en-US" sz="3600" b="1" dirty="0"/>
              <a:t> </a:t>
            </a:r>
            <a:r>
              <a:rPr lang="en-US" sz="3600" b="1" dirty="0" err="1"/>
              <a:t>sunt</a:t>
            </a:r>
            <a:r>
              <a:rPr lang="en-US" sz="3600" b="1" dirty="0"/>
              <a:t> </a:t>
            </a:r>
            <a:r>
              <a:rPr lang="en-US" sz="3600" b="1" dirty="0" err="1"/>
              <a:t>acoperite</a:t>
            </a:r>
            <a:r>
              <a:rPr lang="en-US" sz="3600" b="1" dirty="0"/>
              <a:t> de </a:t>
            </a:r>
            <a:r>
              <a:rPr lang="en-US" sz="3600" b="1" dirty="0" err="1"/>
              <a:t>ghețuri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zăpezi</a:t>
            </a:r>
            <a:r>
              <a:rPr lang="en-US" sz="3600" b="1" dirty="0"/>
              <a:t> </a:t>
            </a:r>
            <a:r>
              <a:rPr lang="en-US" sz="3600" b="1" dirty="0" err="1"/>
              <a:t>pe</a:t>
            </a:r>
            <a:r>
              <a:rPr lang="en-US" sz="3600" b="1" dirty="0"/>
              <a:t> tot </a:t>
            </a:r>
            <a:r>
              <a:rPr lang="en-US" sz="3600" b="1" dirty="0" err="1"/>
              <a:t>parcursul</a:t>
            </a:r>
            <a:r>
              <a:rPr lang="en-US" sz="3600" b="1" dirty="0"/>
              <a:t> </a:t>
            </a:r>
            <a:r>
              <a:rPr lang="en-US" sz="3600" b="1" dirty="0" err="1"/>
              <a:t>anului</a:t>
            </a:r>
            <a:r>
              <a:rPr lang="en-US" sz="3600" b="1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71061" y="0"/>
            <a:ext cx="776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La capătul opus al Pământului, </a:t>
            </a:r>
            <a:endParaRPr lang="ro-RO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pe continentul </a:t>
            </a:r>
            <a:r>
              <a:rPr lang="it-IT" sz="4000" b="1" i="1" dirty="0">
                <a:solidFill>
                  <a:schemeClr val="bg1"/>
                </a:solidFill>
              </a:rPr>
              <a:t>Antarctica</a:t>
            </a:r>
            <a:r>
              <a:rPr lang="it-IT" sz="4000" b="1" dirty="0">
                <a:solidFill>
                  <a:schemeClr val="bg1"/>
                </a:solidFill>
              </a:rPr>
              <a:t>, </a:t>
            </a:r>
            <a:endParaRPr lang="ro-RO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se află 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Polul Sud</a:t>
            </a:r>
            <a:r>
              <a:rPr lang="it-IT" sz="4000" b="1" dirty="0">
                <a:solidFill>
                  <a:schemeClr val="bg1"/>
                </a:solidFill>
              </a:rPr>
              <a:t>.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479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600" b="1" dirty="0"/>
              <a:t>	</a:t>
            </a:r>
            <a:r>
              <a:rPr lang="en-US" sz="3600" b="1" dirty="0" err="1"/>
              <a:t>Temperaturile</a:t>
            </a:r>
            <a:r>
              <a:rPr lang="en-US" sz="3600" b="1" dirty="0"/>
              <a:t> </a:t>
            </a:r>
            <a:r>
              <a:rPr lang="en-US" sz="3600" b="1" dirty="0" err="1"/>
              <a:t>sunt</a:t>
            </a:r>
            <a:r>
              <a:rPr lang="en-US" sz="3600" b="1" dirty="0"/>
              <a:t> </a:t>
            </a:r>
            <a:r>
              <a:rPr lang="en-US" sz="3600" b="1" dirty="0" err="1"/>
              <a:t>atât</a:t>
            </a:r>
            <a:r>
              <a:rPr lang="en-US" sz="3600" b="1" dirty="0"/>
              <a:t> de </a:t>
            </a:r>
            <a:r>
              <a:rPr lang="en-US" sz="3600" b="1" dirty="0" err="1"/>
              <a:t>mici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vântul</a:t>
            </a:r>
            <a:r>
              <a:rPr lang="en-US" sz="3600" b="1" dirty="0"/>
              <a:t> bate </a:t>
            </a:r>
            <a:r>
              <a:rPr lang="en-US" sz="3600" b="1" dirty="0" err="1"/>
              <a:t>atât</a:t>
            </a:r>
            <a:r>
              <a:rPr lang="en-US" sz="3600" b="1" dirty="0"/>
              <a:t> de </a:t>
            </a:r>
            <a:r>
              <a:rPr lang="en-US" sz="3600" b="1" dirty="0" err="1"/>
              <a:t>puternic</a:t>
            </a:r>
            <a:r>
              <a:rPr lang="en-US" sz="3600" b="1" dirty="0"/>
              <a:t> </a:t>
            </a:r>
            <a:r>
              <a:rPr lang="en-US" sz="3600" b="1" dirty="0" err="1"/>
              <a:t>încât</a:t>
            </a:r>
            <a:r>
              <a:rPr lang="en-US" sz="3600" b="1" dirty="0"/>
              <a:t> </a:t>
            </a:r>
            <a:r>
              <a:rPr lang="en-US" sz="3600" b="1" dirty="0" err="1"/>
              <a:t>oamenii</a:t>
            </a:r>
            <a:r>
              <a:rPr lang="en-US" sz="3600" b="1" dirty="0"/>
              <a:t> nu au </a:t>
            </a:r>
            <a:r>
              <a:rPr lang="en-US" sz="3600" b="1" dirty="0" err="1"/>
              <a:t>reușit</a:t>
            </a:r>
            <a:r>
              <a:rPr lang="en-US" sz="3600" b="1" dirty="0"/>
              <a:t> </a:t>
            </a:r>
            <a:r>
              <a:rPr lang="en-US" sz="3600" b="1" dirty="0" err="1"/>
              <a:t>să</a:t>
            </a:r>
            <a:r>
              <a:rPr lang="en-US" sz="3600" b="1" dirty="0"/>
              <a:t> </a:t>
            </a:r>
            <a:r>
              <a:rPr lang="en-US" sz="3600" b="1" dirty="0" err="1"/>
              <a:t>supraviețuiască</a:t>
            </a:r>
            <a:r>
              <a:rPr lang="en-US" sz="3600" b="1" dirty="0"/>
              <a:t>. </a:t>
            </a:r>
            <a:r>
              <a:rPr lang="en-US" sz="3600" b="1" dirty="0" err="1"/>
              <a:t>Doar</a:t>
            </a:r>
            <a:r>
              <a:rPr lang="en-US" sz="3600" b="1" dirty="0"/>
              <a:t> </a:t>
            </a:r>
            <a:r>
              <a:rPr lang="en-US" sz="3600" b="1" dirty="0" err="1"/>
              <a:t>echipele</a:t>
            </a:r>
            <a:r>
              <a:rPr lang="en-US" sz="3600" b="1" dirty="0"/>
              <a:t> de </a:t>
            </a:r>
            <a:r>
              <a:rPr lang="en-US" sz="3600" b="1" dirty="0" err="1"/>
              <a:t>cercetători</a:t>
            </a:r>
            <a:r>
              <a:rPr lang="en-US" sz="3600" b="1" dirty="0"/>
              <a:t> se </a:t>
            </a:r>
            <a:r>
              <a:rPr lang="en-US" sz="3600" b="1" dirty="0" err="1"/>
              <a:t>încumetă</a:t>
            </a:r>
            <a:r>
              <a:rPr lang="en-US" sz="3600" b="1" dirty="0"/>
              <a:t> </a:t>
            </a:r>
            <a:r>
              <a:rPr lang="en-US" sz="3600" b="1" dirty="0" err="1"/>
              <a:t>să</a:t>
            </a:r>
            <a:r>
              <a:rPr lang="en-US" sz="3600" b="1" dirty="0"/>
              <a:t> </a:t>
            </a:r>
            <a:r>
              <a:rPr lang="en-US" sz="3600" b="1" dirty="0" err="1"/>
              <a:t>străbată</a:t>
            </a:r>
            <a:r>
              <a:rPr lang="en-US" sz="3600" b="1" dirty="0"/>
              <a:t> </a:t>
            </a:r>
            <a:r>
              <a:rPr lang="en-US" sz="3600" b="1" dirty="0" err="1"/>
              <a:t>aceste</a:t>
            </a:r>
            <a:r>
              <a:rPr lang="en-US" sz="3600" b="1" dirty="0"/>
              <a:t> </a:t>
            </a:r>
            <a:r>
              <a:rPr lang="en-US" sz="3600" b="1" dirty="0" err="1"/>
              <a:t>ținuturi</a:t>
            </a:r>
            <a:r>
              <a:rPr lang="en-US" sz="3600" b="1" dirty="0"/>
              <a:t> </a:t>
            </a:r>
            <a:r>
              <a:rPr lang="en-US" sz="3600" b="1" dirty="0" err="1"/>
              <a:t>pentru</a:t>
            </a:r>
            <a:r>
              <a:rPr lang="en-US" sz="3600" b="1" dirty="0"/>
              <a:t> a face </a:t>
            </a:r>
            <a:r>
              <a:rPr lang="en-US" sz="3600" b="1" dirty="0" err="1"/>
              <a:t>analize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măsurători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8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7610" y="5514181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8497"/>
            <a:ext cx="9116290" cy="4351338"/>
          </a:xfrm>
        </p:spPr>
        <p:txBody>
          <a:bodyPr/>
          <a:lstStyle/>
          <a:p>
            <a:pPr marL="0" indent="0">
              <a:buNone/>
            </a:pPr>
            <a:r>
              <a:rPr lang="ro-RO" sz="4400" b="1" dirty="0"/>
              <a:t>	</a:t>
            </a:r>
            <a:r>
              <a:rPr lang="pt-BR" sz="4400" b="1" dirty="0"/>
              <a:t>În zonele polare, soarele răsare o singură dată pe an.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831"/>
            <a:ext cx="9144000" cy="51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265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+mn-lt"/>
              </a:rPr>
              <a:t>Animalele din Arctica (Polul Nord)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56435"/>
            <a:ext cx="91440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	</a:t>
            </a:r>
            <a:r>
              <a:rPr lang="en-US" sz="3200" b="1" dirty="0" err="1">
                <a:solidFill>
                  <a:schemeClr val="bg1"/>
                </a:solidFill>
              </a:rPr>
              <a:t>Animalele</a:t>
            </a:r>
            <a:r>
              <a:rPr lang="en-US" sz="3200" b="1" dirty="0">
                <a:solidFill>
                  <a:schemeClr val="bg1"/>
                </a:solidFill>
              </a:rPr>
              <a:t> de </a:t>
            </a:r>
            <a:r>
              <a:rPr lang="en-US" sz="3200" b="1" dirty="0" err="1">
                <a:solidFill>
                  <a:schemeClr val="bg1"/>
                </a:solidFill>
              </a:rPr>
              <a:t>aici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sunt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mult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numeroase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decât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în</a:t>
            </a:r>
            <a:r>
              <a:rPr lang="en-US" sz="3200" b="1" dirty="0">
                <a:solidFill>
                  <a:schemeClr val="bg1"/>
                </a:solidFill>
              </a:rPr>
              <a:t> Antarctica. </a:t>
            </a:r>
            <a:r>
              <a:rPr lang="en-US" sz="3200" b="1" dirty="0" err="1">
                <a:solidFill>
                  <a:schemeClr val="bg1"/>
                </a:solidFill>
              </a:rPr>
              <a:t>Pentru</a:t>
            </a:r>
            <a:r>
              <a:rPr lang="en-US" sz="3200" b="1" dirty="0">
                <a:solidFill>
                  <a:schemeClr val="bg1"/>
                </a:solidFill>
              </a:rPr>
              <a:t> a </a:t>
            </a:r>
            <a:r>
              <a:rPr lang="en-US" sz="3200" b="1" dirty="0" err="1">
                <a:solidFill>
                  <a:schemeClr val="bg1"/>
                </a:solidFill>
              </a:rPr>
              <a:t>lupta</a:t>
            </a:r>
            <a:r>
              <a:rPr lang="en-US" sz="3200" b="1" dirty="0">
                <a:solidFill>
                  <a:schemeClr val="bg1"/>
                </a:solidFill>
              </a:rPr>
              <a:t> contra </a:t>
            </a:r>
            <a:r>
              <a:rPr lang="en-US" sz="3200" b="1" dirty="0" err="1">
                <a:solidFill>
                  <a:schemeClr val="bg1"/>
                </a:solidFill>
              </a:rPr>
              <a:t>frigului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ele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sunt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acoperite</a:t>
            </a:r>
            <a:r>
              <a:rPr lang="en-US" sz="3200" b="1" dirty="0">
                <a:solidFill>
                  <a:schemeClr val="bg1"/>
                </a:solidFill>
              </a:rPr>
              <a:t> cu </a:t>
            </a:r>
            <a:r>
              <a:rPr lang="en-US" sz="3200" b="1" dirty="0" err="1">
                <a:solidFill>
                  <a:schemeClr val="bg1"/>
                </a:solidFill>
              </a:rPr>
              <a:t>blană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groasă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554" y="39757"/>
            <a:ext cx="2922933" cy="1325563"/>
          </a:xfrm>
        </p:spPr>
        <p:txBody>
          <a:bodyPr/>
          <a:lstStyle/>
          <a:p>
            <a:r>
              <a:rPr lang="ro-RO" b="1" dirty="0">
                <a:latin typeface="+mn-lt"/>
              </a:rPr>
              <a:t>Ursul polar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63062"/>
            <a:ext cx="9303024" cy="2394329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/>
              <a:t>Ursul</a:t>
            </a:r>
            <a:r>
              <a:rPr lang="en-US" sz="3200" b="1" dirty="0"/>
              <a:t> polar are </a:t>
            </a:r>
            <a:r>
              <a:rPr lang="en-US" sz="3200" b="1" dirty="0" err="1"/>
              <a:t>pielea</a:t>
            </a:r>
            <a:r>
              <a:rPr lang="en-US" sz="3200" b="1" dirty="0"/>
              <a:t> </a:t>
            </a:r>
            <a:r>
              <a:rPr lang="en-US" sz="3200" b="1" dirty="0" err="1"/>
              <a:t>neagră</a:t>
            </a:r>
            <a:r>
              <a:rPr lang="en-US" sz="3200" b="1" dirty="0"/>
              <a:t> </a:t>
            </a:r>
            <a:r>
              <a:rPr lang="en-US" sz="3200" b="1" dirty="0" err="1"/>
              <a:t>pentru</a:t>
            </a:r>
            <a:r>
              <a:rPr lang="en-US" sz="3200" b="1" dirty="0"/>
              <a:t> a </a:t>
            </a:r>
            <a:r>
              <a:rPr lang="en-US" sz="3200" b="1" dirty="0" err="1"/>
              <a:t>atrage</a:t>
            </a:r>
            <a:r>
              <a:rPr lang="en-US" sz="3200" b="1" dirty="0"/>
              <a:t> </a:t>
            </a:r>
            <a:r>
              <a:rPr lang="en-US" sz="3200" b="1" dirty="0" err="1"/>
              <a:t>orice</a:t>
            </a:r>
            <a:r>
              <a:rPr lang="en-US" sz="3200" b="1" dirty="0"/>
              <a:t> </a:t>
            </a:r>
            <a:r>
              <a:rPr lang="en-US" sz="3200" b="1" dirty="0" err="1"/>
              <a:t>rază</a:t>
            </a:r>
            <a:r>
              <a:rPr lang="en-US" sz="3200" b="1" dirty="0"/>
              <a:t> de </a:t>
            </a:r>
            <a:r>
              <a:rPr lang="en-US" sz="3200" b="1" dirty="0" err="1"/>
              <a:t>soare</a:t>
            </a:r>
            <a:r>
              <a:rPr lang="en-US" sz="3200" b="1" dirty="0"/>
              <a:t> </a:t>
            </a:r>
            <a:r>
              <a:rPr lang="en-US" sz="3200" b="1" dirty="0" err="1"/>
              <a:t>posibilă</a:t>
            </a:r>
            <a:r>
              <a:rPr lang="en-US" sz="3200" b="1" dirty="0"/>
              <a:t>. </a:t>
            </a:r>
            <a:r>
              <a:rPr lang="en-US" sz="3200" b="1" dirty="0" err="1"/>
              <a:t>Blana</a:t>
            </a:r>
            <a:r>
              <a:rPr lang="en-US" sz="3200" b="1" dirty="0"/>
              <a:t> </a:t>
            </a:r>
            <a:r>
              <a:rPr lang="en-US" sz="3200" b="1" dirty="0" err="1"/>
              <a:t>sa</a:t>
            </a:r>
            <a:r>
              <a:rPr lang="en-US" sz="3200" b="1" dirty="0"/>
              <a:t> </a:t>
            </a:r>
            <a:r>
              <a:rPr lang="en-US" sz="3200" b="1" dirty="0" err="1"/>
              <a:t>albă</a:t>
            </a:r>
            <a:r>
              <a:rPr lang="en-US" sz="3200" b="1" dirty="0"/>
              <a:t> </a:t>
            </a:r>
            <a:r>
              <a:rPr lang="en-US" sz="3200" b="1" dirty="0" err="1"/>
              <a:t>este</a:t>
            </a:r>
            <a:r>
              <a:rPr lang="en-US" sz="3200" b="1" dirty="0"/>
              <a:t> </a:t>
            </a:r>
            <a:r>
              <a:rPr lang="en-US" sz="3200" b="1" dirty="0" err="1"/>
              <a:t>foarte</a:t>
            </a:r>
            <a:r>
              <a:rPr lang="en-US" sz="3200" b="1" dirty="0"/>
              <a:t> </a:t>
            </a:r>
            <a:r>
              <a:rPr lang="en-US" sz="3200" b="1" dirty="0" err="1"/>
              <a:t>călduroasă</a:t>
            </a:r>
            <a:r>
              <a:rPr lang="en-US" sz="3200" b="1" dirty="0"/>
              <a:t>. </a:t>
            </a:r>
            <a:endParaRPr lang="ro-RO" sz="3200" b="1" dirty="0"/>
          </a:p>
          <a:p>
            <a:r>
              <a:rPr lang="en-US" sz="3200" b="1" dirty="0" err="1"/>
              <a:t>Ursul</a:t>
            </a:r>
            <a:r>
              <a:rPr lang="en-US" sz="3200" b="1" dirty="0"/>
              <a:t> polar </a:t>
            </a:r>
            <a:r>
              <a:rPr lang="en-US" sz="3200" b="1" dirty="0" err="1"/>
              <a:t>poate</a:t>
            </a:r>
            <a:r>
              <a:rPr lang="en-US" sz="3200" b="1" dirty="0"/>
              <a:t> </a:t>
            </a:r>
            <a:r>
              <a:rPr lang="en-US" sz="3200" b="1" dirty="0" err="1"/>
              <a:t>ucide</a:t>
            </a:r>
            <a:r>
              <a:rPr lang="en-US" sz="3200" b="1" dirty="0"/>
              <a:t> o </a:t>
            </a:r>
            <a:r>
              <a:rPr lang="en-US" sz="3200" b="1" dirty="0" err="1"/>
              <a:t>focă</a:t>
            </a:r>
            <a:r>
              <a:rPr lang="en-US" sz="3200" b="1" dirty="0"/>
              <a:t> </a:t>
            </a:r>
            <a:r>
              <a:rPr lang="en-US" sz="3200" b="1" dirty="0" err="1"/>
              <a:t>doar</a:t>
            </a:r>
            <a:r>
              <a:rPr lang="en-US" sz="3200" b="1" dirty="0"/>
              <a:t> cu o </a:t>
            </a:r>
            <a:r>
              <a:rPr lang="en-US" sz="3200" b="1" dirty="0" err="1"/>
              <a:t>lovitură</a:t>
            </a:r>
            <a:r>
              <a:rPr lang="en-US" sz="3200" b="1" dirty="0"/>
              <a:t> de </a:t>
            </a:r>
            <a:r>
              <a:rPr lang="en-US" sz="3200" b="1" dirty="0" err="1"/>
              <a:t>labă</a:t>
            </a:r>
            <a:r>
              <a:rPr lang="en-US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76"/>
            <a:ext cx="9117495" cy="58801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2360" y="0"/>
            <a:ext cx="3572290" cy="1311965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+mn-lt"/>
              </a:rPr>
              <a:t>Vulpea polară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505" y="5854287"/>
            <a:ext cx="9144000" cy="12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dirty="0"/>
              <a:t>	</a:t>
            </a:r>
            <a:r>
              <a:rPr lang="en-US" sz="3200" b="1" dirty="0" err="1"/>
              <a:t>Vulpea</a:t>
            </a:r>
            <a:r>
              <a:rPr lang="en-US" sz="3200" b="1" dirty="0"/>
              <a:t> </a:t>
            </a:r>
            <a:r>
              <a:rPr lang="en-US" sz="3200" b="1" dirty="0" err="1"/>
              <a:t>polară</a:t>
            </a:r>
            <a:r>
              <a:rPr lang="en-US" sz="3200" b="1" dirty="0"/>
              <a:t> </a:t>
            </a:r>
            <a:r>
              <a:rPr lang="en-US" sz="3200" b="1" dirty="0" err="1"/>
              <a:t>este</a:t>
            </a:r>
            <a:r>
              <a:rPr lang="en-US" sz="3200" b="1" dirty="0"/>
              <a:t> un mare </a:t>
            </a:r>
            <a:r>
              <a:rPr lang="en-US" sz="3200" b="1" dirty="0" err="1"/>
              <a:t>vânător</a:t>
            </a:r>
            <a:r>
              <a:rPr lang="en-US" sz="3200" b="1" dirty="0"/>
              <a:t>. </a:t>
            </a:r>
            <a:r>
              <a:rPr lang="en-US" sz="3200" b="1" dirty="0" err="1"/>
              <a:t>Ea</a:t>
            </a:r>
            <a:r>
              <a:rPr lang="en-US" sz="3200" b="1" dirty="0"/>
              <a:t> are </a:t>
            </a:r>
            <a:r>
              <a:rPr lang="en-US" sz="3200" b="1" dirty="0" err="1"/>
              <a:t>culoarea</a:t>
            </a:r>
            <a:r>
              <a:rPr lang="en-US" sz="3200" b="1" dirty="0"/>
              <a:t> </a:t>
            </a:r>
            <a:r>
              <a:rPr lang="en-US" sz="3200" b="1" dirty="0" err="1"/>
              <a:t>albă</a:t>
            </a:r>
            <a:r>
              <a:rPr lang="en-US" sz="3200" b="1" dirty="0"/>
              <a:t> </a:t>
            </a:r>
            <a:r>
              <a:rPr lang="en-US" sz="3200" b="1" dirty="0" err="1"/>
              <a:t>iarna</a:t>
            </a:r>
            <a:r>
              <a:rPr lang="en-US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7" y="0"/>
            <a:ext cx="9144000" cy="715617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latin typeface="+mn-lt"/>
              </a:rPr>
              <a:t>Alte animale care trăiesc la Polul Nord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28" y="715617"/>
            <a:ext cx="2926080" cy="194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08" y="4777560"/>
            <a:ext cx="2751473" cy="194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88" y="2742721"/>
            <a:ext cx="1756817" cy="1902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" y="2842080"/>
            <a:ext cx="2726083" cy="1935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86" y="2745740"/>
            <a:ext cx="2887886" cy="2031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86" y="715617"/>
            <a:ext cx="2868332" cy="1901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8" y="715617"/>
            <a:ext cx="2706289" cy="20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317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Animalele din Arctica (Polul Nord) </vt:lpstr>
      <vt:lpstr>Ursul polar</vt:lpstr>
      <vt:lpstr>Vulpea polară</vt:lpstr>
      <vt:lpstr>Alte animale care trăiesc la Polul Nord</vt:lpstr>
      <vt:lpstr>Animalele din Antarctica (Polul Sud) </vt:lpstr>
      <vt:lpstr>PowerPoint Presentation</vt:lpstr>
      <vt:lpstr>Focile</vt:lpstr>
      <vt:lpstr>Alte animale care trăiesc la Polul Sud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IONEL MIHAI</cp:lastModifiedBy>
  <cp:revision>31</cp:revision>
  <dcterms:created xsi:type="dcterms:W3CDTF">2018-01-07T16:47:11Z</dcterms:created>
  <dcterms:modified xsi:type="dcterms:W3CDTF">2026-01-08T12:57:56Z</dcterms:modified>
</cp:coreProperties>
</file>