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Roboto" panose="020000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iMVuhNJ+aFgQtZTl+FuVywd21P+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 name="Google Shape;2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 name="Google Shape;30;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 name="Google Shape;5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s://www.twinkl.ro/resources/ianuarie-evenimente-utile-mereu-resurse-educationale-twinkl/ziua-culturii-nationale-evenimente-utile-mereu-resurse-educationale-twinkl/3-6-ani-ziua-culturii-nationale-evenimente-utile-mereu-resurse-educationale-twinkl"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twinkl.ro/resources/ianuarie-evenimente-utile-mereu-resurse-educationale-twinkl/ziua-culturii-nationale-evenimente-utile-mereu-resurse-educationale-twinkl/3-6-ani-ziua-culturii-nationale-evenimente-utile-mereu-resurse-educationale-twinkl"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17">
            <a:hlinkClick r:id="rId3"/>
          </p:cNvPr>
          <p:cNvSpPr/>
          <p:nvPr/>
        </p:nvSpPr>
        <p:spPr>
          <a:xfrm>
            <a:off x="4137660" y="3152488"/>
            <a:ext cx="868680" cy="55302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Google Shape;14;p17">
            <a:hlinkClick r:id="rId4"/>
          </p:cNvPr>
          <p:cNvSpPr txBox="1"/>
          <p:nvPr/>
        </p:nvSpPr>
        <p:spPr>
          <a:xfrm>
            <a:off x="7535967" y="0"/>
            <a:ext cx="1437117" cy="10340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with Box">
  <p:cSld name="Title Slide with Box">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18"/>
          <p:cNvSpPr/>
          <p:nvPr/>
        </p:nvSpPr>
        <p:spPr>
          <a:xfrm>
            <a:off x="457198" y="438151"/>
            <a:ext cx="8220075" cy="5957887"/>
          </a:xfrm>
          <a:prstGeom prst="roundRect">
            <a:avLst>
              <a:gd name="adj" fmla="val 2649"/>
            </a:avLst>
          </a:prstGeom>
          <a:solidFill>
            <a:schemeClr val="lt1"/>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a:solidFill>
                  <a:schemeClr val="lt1"/>
                </a:solidFill>
                <a:latin typeface="Arial"/>
                <a:ea typeface="Arial"/>
                <a:cs typeface="Arial"/>
                <a:sym typeface="Arial"/>
              </a:rPr>
              <a:t>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19"/>
          <p:cNvSpPr/>
          <p:nvPr/>
        </p:nvSpPr>
        <p:spPr>
          <a:xfrm>
            <a:off x="457198" y="438151"/>
            <a:ext cx="8220075" cy="5957887"/>
          </a:xfrm>
          <a:prstGeom prst="roundRect">
            <a:avLst>
              <a:gd name="adj" fmla="val 2649"/>
            </a:avLst>
          </a:prstGeom>
          <a:solidFill>
            <a:schemeClr val="lt1"/>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a:solidFill>
                  <a:schemeClr val="lt1"/>
                </a:solidFill>
                <a:latin typeface="Arial"/>
                <a:ea typeface="Arial"/>
                <a:cs typeface="Arial"/>
                <a:sym typeface="Arial"/>
              </a:rPr>
              <a:t> </a:t>
            </a:r>
            <a:endParaRPr/>
          </a:p>
        </p:txBody>
      </p:sp>
      <p:sp>
        <p:nvSpPr>
          <p:cNvPr id="19" name="Google Shape;19;p19"/>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lvl1pPr lvl="0" algn="l">
              <a:lnSpc>
                <a:spcPct val="90000"/>
              </a:lnSpc>
              <a:spcBef>
                <a:spcPts val="0"/>
              </a:spcBef>
              <a:spcAft>
                <a:spcPts val="0"/>
              </a:spcAft>
              <a:buClr>
                <a:srgbClr val="1C1C1C"/>
              </a:buClr>
              <a:buSzPts val="40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9">
            <a:hlinkClick r:id="rId3"/>
          </p:cNvPr>
          <p:cNvSpPr txBox="1"/>
          <p:nvPr/>
        </p:nvSpPr>
        <p:spPr>
          <a:xfrm>
            <a:off x="8528703" y="6319615"/>
            <a:ext cx="615297" cy="5383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d Slide">
  <p:cSld name="End Slide">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20">
            <a:hlinkClick r:id="rId3"/>
          </p:cNvPr>
          <p:cNvSpPr/>
          <p:nvPr/>
        </p:nvSpPr>
        <p:spPr>
          <a:xfrm>
            <a:off x="4137660" y="3152488"/>
            <a:ext cx="868680" cy="55302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ims Slide">
  <p:cSld name="Aims Slide">
    <p:spTree>
      <p:nvGrpSpPr>
        <p:cNvPr id="1" name="Shape 2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Shape 9"/>
        <p:cNvGrpSpPr/>
        <p:nvPr/>
      </p:nvGrpSpPr>
      <p:grpSpPr>
        <a:xfrm>
          <a:off x="0" y="0"/>
          <a:ext cx="0" cy="0"/>
          <a:chOff x="0" y="0"/>
          <a:chExt cx="0" cy="0"/>
        </a:xfrm>
      </p:grpSpPr>
      <p:sp>
        <p:nvSpPr>
          <p:cNvPr id="10" name="Google Shape;10;p16"/>
          <p:cNvSpPr>
            <a:spLocks noGrp="1"/>
          </p:cNvSpPr>
          <p:nvPr>
            <p:ph type="title"/>
          </p:nvPr>
        </p:nvSpPr>
        <p:spPr>
          <a:xfrm>
            <a:off x="489745" y="695325"/>
            <a:ext cx="8164510" cy="1150938"/>
          </a:xfrm>
          <a:prstGeom prst="roundRect">
            <a:avLst>
              <a:gd name="adj" fmla="val 9641"/>
            </a:avLst>
          </a:prstGeom>
          <a:noFill/>
          <a:ln>
            <a:noFill/>
          </a:ln>
        </p:spPr>
        <p:txBody>
          <a:bodyPr spcFirstLastPara="1" wrap="square" lIns="252000" tIns="252000" rIns="252000" bIns="252000" anchor="ctr" anchorCtr="1">
            <a:normAutofit/>
          </a:bodyPr>
          <a:lstStyle>
            <a:lvl1pPr marR="0" lvl="0" algn="l" rtl="0">
              <a:lnSpc>
                <a:spcPct val="90000"/>
              </a:lnSpc>
              <a:spcBef>
                <a:spcPts val="0"/>
              </a:spcBef>
              <a:spcAft>
                <a:spcPts val="0"/>
              </a:spcAft>
              <a:buClr>
                <a:srgbClr val="1C1C1C"/>
              </a:buClr>
              <a:buSzPts val="4000"/>
              <a:buFont typeface="Arial"/>
              <a:buNone/>
              <a:defRPr sz="4000" b="1" i="0" u="none" strike="noStrike" cap="none">
                <a:solidFill>
                  <a:srgbClr val="1C1C1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a:spLocks noGrp="1"/>
          </p:cNvSpPr>
          <p:nvPr>
            <p:ph type="body" idx="1"/>
          </p:nvPr>
        </p:nvSpPr>
        <p:spPr>
          <a:xfrm>
            <a:off x="489745" y="1957386"/>
            <a:ext cx="8164510" cy="4387851"/>
          </a:xfrm>
          <a:prstGeom prst="roundRect">
            <a:avLst>
              <a:gd name="adj" fmla="val 2585"/>
            </a:avLst>
          </a:prstGeom>
          <a:noFill/>
          <a:ln>
            <a:noFill/>
          </a:ln>
        </p:spPr>
        <p:txBody>
          <a:bodyPr spcFirstLastPara="1" wrap="square" lIns="252000" tIns="252000" rIns="252000" bIns="252000" anchor="t" anchorCtr="0">
            <a:normAutofit/>
          </a:bodyPr>
          <a:lstStyle>
            <a:lvl1pPr marL="457200" marR="0" lvl="0" indent="-342900" algn="l" rtl="0">
              <a:lnSpc>
                <a:spcPct val="90000"/>
              </a:lnSpc>
              <a:spcBef>
                <a:spcPts val="1000"/>
              </a:spcBef>
              <a:spcAft>
                <a:spcPts val="0"/>
              </a:spcAft>
              <a:buClr>
                <a:srgbClr val="1C1C1C"/>
              </a:buClr>
              <a:buSzPts val="1800"/>
              <a:buFont typeface="Arial"/>
              <a:buChar char="•"/>
              <a:defRPr sz="1800" b="0" i="0" u="none" strike="noStrike" cap="none">
                <a:solidFill>
                  <a:srgbClr val="1C1C1C"/>
                </a:solidFill>
                <a:latin typeface="Arial"/>
                <a:ea typeface="Arial"/>
                <a:cs typeface="Arial"/>
                <a:sym typeface="Arial"/>
              </a:defRPr>
            </a:lvl1pPr>
            <a:lvl2pPr marL="914400" marR="0" lvl="1" indent="-330200" algn="l" rtl="0">
              <a:lnSpc>
                <a:spcPct val="90000"/>
              </a:lnSpc>
              <a:spcBef>
                <a:spcPts val="500"/>
              </a:spcBef>
              <a:spcAft>
                <a:spcPts val="0"/>
              </a:spcAft>
              <a:buClr>
                <a:srgbClr val="1C1C1C"/>
              </a:buClr>
              <a:buSzPts val="1600"/>
              <a:buFont typeface="Arial"/>
              <a:buChar char="•"/>
              <a:defRPr sz="1600" b="0" i="0" u="none" strike="noStrike" cap="none">
                <a:solidFill>
                  <a:srgbClr val="1C1C1C"/>
                </a:solidFill>
                <a:latin typeface="Arial"/>
                <a:ea typeface="Arial"/>
                <a:cs typeface="Arial"/>
                <a:sym typeface="Arial"/>
              </a:defRPr>
            </a:lvl2pPr>
            <a:lvl3pPr marL="1371600" marR="0" lvl="2"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3pPr>
            <a:lvl4pPr marL="1828800" marR="0" lvl="3"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4pPr>
            <a:lvl5pPr marL="2286000" marR="0" lvl="4"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xvEfTkfyziY"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twinkl.ro/resource/fata-babei-si-fata-mosneagului-prezentare-powerpoint-ro-lc-6536" TargetMode="External"/><Relationship Id="rId7" Type="http://schemas.openxmlformats.org/officeDocument/2006/relationships/hyperlink" Target="https://www.twinkl.ro/resource/sarea-n-bucate-poveste-powerpoint-ro-dlc-10"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www.twinkl.ro/resource/la-cirese-prezentare-powerpoint-ro-lc-6487"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www.twinkl.ro/resource/somnoroase-pasarele-plansa-ro-dlc-1640184094" TargetMode="External"/><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hyperlink" Target="https://www.twinkl.ro/resource/lacul-mihai-eminescu-fi-de-activiti-ro2-llr-32" TargetMode="External"/><Relationship Id="rId4" Type="http://schemas.openxmlformats.org/officeDocument/2006/relationships/hyperlink" Target="https://www.twinkl.ro/resource/iarna-pe-ulita-de-george-cosbuc-plansa-ro-dlc-163722767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hyperlink" Target="https://www.twinkl.ro/resource/legenda-bradului-prezentare-powerpoint-ro-dlc-459" TargetMode="External"/><Relationship Id="rId3" Type="http://schemas.openxmlformats.org/officeDocument/2006/relationships/image" Target="../media/image16.png"/><Relationship Id="rId7" Type="http://schemas.openxmlformats.org/officeDocument/2006/relationships/hyperlink" Target="https://www.twinkl.ro/resource/legenda-ghiocelului-prezentare-powerpoint-ro-dlc-501"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www.twinkl.ro/resource/legenda-martisorului-prezentare-powerpoint-ro-lc-6486"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www.youtube.com/watch?v=UupPAfu6Ryk&amp;t=13s" TargetMode="Externa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0"/>
          <p:cNvSpPr/>
          <p:nvPr/>
        </p:nvSpPr>
        <p:spPr>
          <a:xfrm>
            <a:off x="4896097" y="1317056"/>
            <a:ext cx="3469644" cy="3469644"/>
          </a:xfrm>
          <a:prstGeom prst="ellipse">
            <a:avLst/>
          </a:prstGeom>
          <a:solidFill>
            <a:srgbClr val="009386">
              <a:alpha val="29803"/>
            </a:srgbClr>
          </a:solidFill>
          <a:ln w="38100" cap="rnd" cmpd="sng">
            <a:solidFill>
              <a:srgbClr val="00938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63" name="Google Shape;163;p10"/>
          <p:cNvSpPr/>
          <p:nvPr/>
        </p:nvSpPr>
        <p:spPr>
          <a:xfrm>
            <a:off x="778259" y="1317056"/>
            <a:ext cx="3469644" cy="3469644"/>
          </a:xfrm>
          <a:prstGeom prst="ellipse">
            <a:avLst/>
          </a:prstGeom>
          <a:solidFill>
            <a:srgbClr val="009386">
              <a:alpha val="29803"/>
            </a:srgbClr>
          </a:solidFill>
          <a:ln w="38100" cap="rnd" cmpd="sng">
            <a:solidFill>
              <a:srgbClr val="00938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64" name="Google Shape;164;p10"/>
          <p:cNvSpPr>
            <a:spLocks noGrp="1"/>
          </p:cNvSpPr>
          <p:nvPr>
            <p:ph type="title"/>
          </p:nvPr>
        </p:nvSpPr>
        <p:spPr>
          <a:xfrm>
            <a:off x="461962" y="515232"/>
            <a:ext cx="8220075" cy="776704"/>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232321"/>
              </a:buClr>
              <a:buSzPts val="4000"/>
              <a:buFont typeface="Arial"/>
              <a:buNone/>
            </a:pPr>
            <a:r>
              <a:rPr lang="en-GB">
                <a:solidFill>
                  <a:srgbClr val="232321"/>
                </a:solidFill>
              </a:rPr>
              <a:t>Arta românească</a:t>
            </a:r>
            <a:endParaRPr>
              <a:solidFill>
                <a:srgbClr val="232321"/>
              </a:solidFill>
            </a:endParaRPr>
          </a:p>
        </p:txBody>
      </p:sp>
      <p:sp>
        <p:nvSpPr>
          <p:cNvPr id="165" name="Google Shape;165;p10"/>
          <p:cNvSpPr/>
          <p:nvPr/>
        </p:nvSpPr>
        <p:spPr>
          <a:xfrm>
            <a:off x="1451281" y="5126957"/>
            <a:ext cx="2123595" cy="652768"/>
          </a:xfrm>
          <a:prstGeom prst="roundRect">
            <a:avLst>
              <a:gd name="adj" fmla="val 50000"/>
            </a:avLst>
          </a:prstGeom>
          <a:solidFill>
            <a:srgbClr val="009386">
              <a:alpha val="20000"/>
            </a:srgbClr>
          </a:solidFill>
          <a:ln>
            <a:noFill/>
          </a:ln>
        </p:spPr>
        <p:txBody>
          <a:bodyPr spcFirstLastPara="1" wrap="square" lIns="274300" tIns="274300" rIns="274300" bIns="274300" anchor="ctr" anchorCtr="0">
            <a:noAutofit/>
          </a:bodyPr>
          <a:lstStyle/>
          <a:p>
            <a:pPr marL="0" marR="0" lvl="0" indent="0" algn="ctr" rtl="0">
              <a:spcBef>
                <a:spcPts val="0"/>
              </a:spcBef>
              <a:spcAft>
                <a:spcPts val="0"/>
              </a:spcAft>
              <a:buNone/>
            </a:pPr>
            <a:r>
              <a:rPr lang="en-GB" sz="1800">
                <a:solidFill>
                  <a:srgbClr val="232321"/>
                </a:solidFill>
                <a:latin typeface="Arial"/>
                <a:ea typeface="Arial"/>
                <a:cs typeface="Arial"/>
                <a:sym typeface="Arial"/>
              </a:rPr>
              <a:t>Teatru</a:t>
            </a:r>
            <a:endParaRPr sz="1800">
              <a:solidFill>
                <a:srgbClr val="232321"/>
              </a:solidFill>
              <a:latin typeface="Arial"/>
              <a:ea typeface="Arial"/>
              <a:cs typeface="Arial"/>
              <a:sym typeface="Arial"/>
            </a:endParaRPr>
          </a:p>
        </p:txBody>
      </p:sp>
      <p:sp>
        <p:nvSpPr>
          <p:cNvPr id="166" name="Google Shape;166;p10"/>
          <p:cNvSpPr/>
          <p:nvPr/>
        </p:nvSpPr>
        <p:spPr>
          <a:xfrm>
            <a:off x="5569124" y="5126957"/>
            <a:ext cx="2123595" cy="652768"/>
          </a:xfrm>
          <a:prstGeom prst="roundRect">
            <a:avLst>
              <a:gd name="adj" fmla="val 50000"/>
            </a:avLst>
          </a:prstGeom>
          <a:solidFill>
            <a:srgbClr val="009386">
              <a:alpha val="20000"/>
            </a:srgbClr>
          </a:solidFill>
          <a:ln>
            <a:noFill/>
          </a:ln>
        </p:spPr>
        <p:txBody>
          <a:bodyPr spcFirstLastPara="1" wrap="square" lIns="274300" tIns="274300" rIns="274300" bIns="274300" anchor="ctr" anchorCtr="0">
            <a:noAutofit/>
          </a:bodyPr>
          <a:lstStyle/>
          <a:p>
            <a:pPr marL="0" marR="0" lvl="0" indent="0" algn="ctr" rtl="0">
              <a:spcBef>
                <a:spcPts val="0"/>
              </a:spcBef>
              <a:spcAft>
                <a:spcPts val="0"/>
              </a:spcAft>
              <a:buNone/>
            </a:pPr>
            <a:r>
              <a:rPr lang="en-GB" sz="1800">
                <a:solidFill>
                  <a:srgbClr val="232321"/>
                </a:solidFill>
                <a:latin typeface="Arial"/>
                <a:ea typeface="Arial"/>
                <a:cs typeface="Arial"/>
                <a:sym typeface="Arial"/>
              </a:rPr>
              <a:t>Pictură</a:t>
            </a:r>
            <a:endParaRPr sz="1800">
              <a:solidFill>
                <a:srgbClr val="232321"/>
              </a:solidFill>
              <a:latin typeface="Arial"/>
              <a:ea typeface="Arial"/>
              <a:cs typeface="Arial"/>
              <a:sym typeface="Arial"/>
            </a:endParaRPr>
          </a:p>
        </p:txBody>
      </p:sp>
      <p:cxnSp>
        <p:nvCxnSpPr>
          <p:cNvPr id="167" name="Google Shape;167;p10"/>
          <p:cNvCxnSpPr>
            <a:stCxn id="163" idx="6"/>
            <a:endCxn id="162" idx="2"/>
          </p:cNvCxnSpPr>
          <p:nvPr/>
        </p:nvCxnSpPr>
        <p:spPr>
          <a:xfrm>
            <a:off x="4247903" y="3051878"/>
            <a:ext cx="648300" cy="0"/>
          </a:xfrm>
          <a:prstGeom prst="straightConnector1">
            <a:avLst/>
          </a:prstGeom>
          <a:solidFill>
            <a:srgbClr val="009386">
              <a:alpha val="29803"/>
            </a:srgbClr>
          </a:solidFill>
          <a:ln w="38100" cap="rnd" cmpd="sng">
            <a:solidFill>
              <a:srgbClr val="009386"/>
            </a:solidFill>
            <a:prstDash val="solid"/>
            <a:miter lim="800000"/>
            <a:headEnd type="none" w="sm" len="sm"/>
            <a:tailEnd type="none" w="sm" len="sm"/>
          </a:ln>
        </p:spPr>
      </p:cxnSp>
      <p:cxnSp>
        <p:nvCxnSpPr>
          <p:cNvPr id="168" name="Google Shape;168;p10"/>
          <p:cNvCxnSpPr/>
          <p:nvPr/>
        </p:nvCxnSpPr>
        <p:spPr>
          <a:xfrm rot="10800000">
            <a:off x="2513078" y="4786700"/>
            <a:ext cx="0" cy="174302"/>
          </a:xfrm>
          <a:prstGeom prst="straightConnector1">
            <a:avLst/>
          </a:prstGeom>
          <a:solidFill>
            <a:srgbClr val="009386">
              <a:alpha val="29803"/>
            </a:srgbClr>
          </a:solidFill>
          <a:ln w="38100" cap="rnd" cmpd="sng">
            <a:solidFill>
              <a:srgbClr val="009386"/>
            </a:solidFill>
            <a:prstDash val="solid"/>
            <a:miter lim="800000"/>
            <a:headEnd type="oval" w="med" len="med"/>
            <a:tailEnd type="none" w="sm" len="sm"/>
          </a:ln>
        </p:spPr>
      </p:cxnSp>
      <p:sp>
        <p:nvSpPr>
          <p:cNvPr id="169" name="Google Shape;169;p10"/>
          <p:cNvSpPr txBox="1"/>
          <p:nvPr/>
        </p:nvSpPr>
        <p:spPr>
          <a:xfrm>
            <a:off x="1048550" y="5810127"/>
            <a:ext cx="2929053"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a:solidFill>
                  <a:schemeClr val="dk1"/>
                </a:solidFill>
                <a:latin typeface="Arial"/>
                <a:ea typeface="Arial"/>
                <a:cs typeface="Arial"/>
                <a:sym typeface="Arial"/>
              </a:rPr>
              <a:t>Urmărește teatrul de păpuși Bob, elefănțelul curios </a:t>
            </a:r>
            <a:r>
              <a:rPr lang="en-GB" sz="14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aici</a:t>
            </a:r>
            <a:r>
              <a:rPr lang="en-GB" sz="1400">
                <a:solidFill>
                  <a:schemeClr val="dk1"/>
                </a:solidFill>
                <a:latin typeface="Arial"/>
                <a:ea typeface="Arial"/>
                <a:cs typeface="Arial"/>
                <a:sym typeface="Arial"/>
              </a:rPr>
              <a:t>.</a:t>
            </a:r>
            <a:endParaRPr/>
          </a:p>
        </p:txBody>
      </p:sp>
      <p:cxnSp>
        <p:nvCxnSpPr>
          <p:cNvPr id="170" name="Google Shape;170;p10"/>
          <p:cNvCxnSpPr/>
          <p:nvPr/>
        </p:nvCxnSpPr>
        <p:spPr>
          <a:xfrm rot="10800000">
            <a:off x="6688566" y="4794028"/>
            <a:ext cx="0" cy="174302"/>
          </a:xfrm>
          <a:prstGeom prst="straightConnector1">
            <a:avLst/>
          </a:prstGeom>
          <a:solidFill>
            <a:srgbClr val="009386">
              <a:alpha val="29803"/>
            </a:srgbClr>
          </a:solidFill>
          <a:ln w="38100" cap="rnd" cmpd="sng">
            <a:solidFill>
              <a:srgbClr val="009386"/>
            </a:solidFill>
            <a:prstDash val="solid"/>
            <a:miter lim="800000"/>
            <a:headEnd type="oval" w="med" len="med"/>
            <a:tailEnd type="none" w="sm" len="sm"/>
          </a:ln>
        </p:spPr>
      </p:cxnSp>
      <p:pic>
        <p:nvPicPr>
          <p:cNvPr id="171" name="Google Shape;171;p10" descr="Logo&#10;&#10;Description automatically generated"/>
          <p:cNvPicPr preferRelativeResize="0"/>
          <p:nvPr/>
        </p:nvPicPr>
        <p:blipFill rotWithShape="1">
          <a:blip r:embed="rId4">
            <a:alphaModFix/>
          </a:blip>
          <a:srcRect l="14720" t="14197" r="15427" b="14608"/>
          <a:stretch/>
        </p:blipFill>
        <p:spPr>
          <a:xfrm>
            <a:off x="942370" y="1457636"/>
            <a:ext cx="3128374" cy="3188484"/>
          </a:xfrm>
          <a:prstGeom prst="rect">
            <a:avLst/>
          </a:prstGeom>
          <a:noFill/>
          <a:ln>
            <a:noFill/>
          </a:ln>
        </p:spPr>
      </p:pic>
      <p:pic>
        <p:nvPicPr>
          <p:cNvPr id="172" name="Google Shape;172;p10" descr="Icon&#10;&#10;Description automatically generated with medium confidence"/>
          <p:cNvPicPr preferRelativeResize="0"/>
          <p:nvPr/>
        </p:nvPicPr>
        <p:blipFill rotWithShape="1">
          <a:blip r:embed="rId5">
            <a:alphaModFix/>
          </a:blip>
          <a:srcRect l="15309" t="15309" r="15782" b="15309"/>
          <a:stretch/>
        </p:blipFill>
        <p:spPr>
          <a:xfrm>
            <a:off x="5082767" y="1493122"/>
            <a:ext cx="3096304" cy="31175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1000"/>
                                        <p:tgtEl>
                                          <p:spTgt spid="16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9"/>
                                        </p:tgtEl>
                                        <p:attrNameLst>
                                          <p:attrName>style.visibility</p:attrName>
                                        </p:attrNameLst>
                                      </p:cBhvr>
                                      <p:to>
                                        <p:strVal val="visible"/>
                                      </p:to>
                                    </p:set>
                                    <p:animEffect transition="in" filter="fade">
                                      <p:cBhvr>
                                        <p:cTn id="11" dur="1000"/>
                                        <p:tgtEl>
                                          <p:spTgt spid="16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6"/>
                                        </p:tgtEl>
                                        <p:attrNameLst>
                                          <p:attrName>style.visibility</p:attrName>
                                        </p:attrNameLst>
                                      </p:cBhvr>
                                      <p:to>
                                        <p:strVal val="visible"/>
                                      </p:to>
                                    </p:set>
                                    <p:animEffect transition="in" filter="fade">
                                      <p:cBhvr>
                                        <p:cTn id="16" dur="10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1"/>
          <p:cNvSpPr/>
          <p:nvPr/>
        </p:nvSpPr>
        <p:spPr>
          <a:xfrm>
            <a:off x="825388" y="1885444"/>
            <a:ext cx="7420396" cy="4333220"/>
          </a:xfrm>
          <a:prstGeom prst="roundRect">
            <a:avLst>
              <a:gd name="adj" fmla="val 9215"/>
            </a:avLst>
          </a:prstGeom>
          <a:noFill/>
          <a:ln w="38100" cap="flat" cmpd="sng">
            <a:solidFill>
              <a:srgbClr val="00938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8" name="Google Shape;178;p11"/>
          <p:cNvSpPr>
            <a:spLocks noGrp="1"/>
          </p:cNvSpPr>
          <p:nvPr>
            <p:ph type="title"/>
          </p:nvPr>
        </p:nvSpPr>
        <p:spPr>
          <a:xfrm>
            <a:off x="486236" y="594069"/>
            <a:ext cx="8220075" cy="776704"/>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232321"/>
              </a:buClr>
              <a:buSzPts val="4000"/>
              <a:buFont typeface="Arial"/>
              <a:buNone/>
            </a:pPr>
            <a:r>
              <a:rPr lang="en-GB">
                <a:solidFill>
                  <a:srgbClr val="232321"/>
                </a:solidFill>
              </a:rPr>
              <a:t>Arta românească</a:t>
            </a:r>
            <a:endParaRPr>
              <a:solidFill>
                <a:srgbClr val="232321"/>
              </a:solidFill>
            </a:endParaRPr>
          </a:p>
        </p:txBody>
      </p:sp>
      <p:cxnSp>
        <p:nvCxnSpPr>
          <p:cNvPr id="179" name="Google Shape;179;p11"/>
          <p:cNvCxnSpPr/>
          <p:nvPr/>
        </p:nvCxnSpPr>
        <p:spPr>
          <a:xfrm>
            <a:off x="3124535" y="1370773"/>
            <a:ext cx="2943478" cy="0"/>
          </a:xfrm>
          <a:prstGeom prst="straightConnector1">
            <a:avLst/>
          </a:prstGeom>
          <a:noFill/>
          <a:ln w="38100" cap="rnd" cmpd="sng">
            <a:solidFill>
              <a:srgbClr val="009386"/>
            </a:solidFill>
            <a:prstDash val="dash"/>
            <a:miter lim="800000"/>
            <a:headEnd type="none" w="sm" len="sm"/>
            <a:tailEnd type="none" w="sm" len="sm"/>
          </a:ln>
        </p:spPr>
      </p:cxnSp>
      <p:sp>
        <p:nvSpPr>
          <p:cNvPr id="180" name="Google Shape;180;p11"/>
          <p:cNvSpPr/>
          <p:nvPr/>
        </p:nvSpPr>
        <p:spPr>
          <a:xfrm>
            <a:off x="3471483" y="1582060"/>
            <a:ext cx="2201034" cy="50979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1" name="Google Shape;181;p11"/>
          <p:cNvSpPr/>
          <p:nvPr/>
        </p:nvSpPr>
        <p:spPr>
          <a:xfrm>
            <a:off x="728282" y="1648859"/>
            <a:ext cx="7687434" cy="442998"/>
          </a:xfrm>
          <a:prstGeom prst="roundRect">
            <a:avLst>
              <a:gd name="adj" fmla="val 6079"/>
            </a:avLst>
          </a:prstGeom>
          <a:noFill/>
          <a:ln>
            <a:noFill/>
          </a:ln>
        </p:spPr>
        <p:txBody>
          <a:bodyPr spcFirstLastPara="1" wrap="square" lIns="274300" tIns="274300" rIns="274300" bIns="274300" anchor="ctr" anchorCtr="0">
            <a:noAutofit/>
          </a:bodyPr>
          <a:lstStyle/>
          <a:p>
            <a:pPr marL="0" marR="0" lvl="0" indent="0" algn="ctr" rtl="0">
              <a:spcBef>
                <a:spcPts val="0"/>
              </a:spcBef>
              <a:spcAft>
                <a:spcPts val="0"/>
              </a:spcAft>
              <a:buNone/>
            </a:pPr>
            <a:r>
              <a:rPr lang="en-GB" sz="2400">
                <a:solidFill>
                  <a:srgbClr val="232321"/>
                </a:solidFill>
                <a:latin typeface="Arial"/>
                <a:ea typeface="Arial"/>
                <a:cs typeface="Arial"/>
                <a:sym typeface="Arial"/>
              </a:rPr>
              <a:t>Povești</a:t>
            </a:r>
            <a:endParaRPr sz="1800">
              <a:solidFill>
                <a:srgbClr val="232321"/>
              </a:solidFill>
              <a:latin typeface="Arial"/>
              <a:ea typeface="Arial"/>
              <a:cs typeface="Arial"/>
              <a:sym typeface="Arial"/>
            </a:endParaRPr>
          </a:p>
        </p:txBody>
      </p:sp>
      <p:sp>
        <p:nvSpPr>
          <p:cNvPr id="182" name="Google Shape;182;p11"/>
          <p:cNvSpPr/>
          <p:nvPr/>
        </p:nvSpPr>
        <p:spPr>
          <a:xfrm>
            <a:off x="918947" y="4988467"/>
            <a:ext cx="2411426" cy="793694"/>
          </a:xfrm>
          <a:prstGeom prst="roundRect">
            <a:avLst>
              <a:gd name="adj" fmla="val 50000"/>
            </a:avLst>
          </a:prstGeom>
          <a:solidFill>
            <a:srgbClr val="009386">
              <a:alpha val="20000"/>
            </a:srgbClr>
          </a:solidFill>
          <a:ln>
            <a:noFill/>
          </a:ln>
        </p:spPr>
        <p:txBody>
          <a:bodyPr spcFirstLastPara="1" wrap="square" lIns="274300" tIns="274300" rIns="274300" bIns="274300" anchor="ctr" anchorCtr="0">
            <a:noAutofit/>
          </a:bodyPr>
          <a:lstStyle/>
          <a:p>
            <a:pPr marL="0" marR="0" lvl="0" indent="0" algn="ctr" rtl="0">
              <a:spcBef>
                <a:spcPts val="0"/>
              </a:spcBef>
              <a:spcAft>
                <a:spcPts val="0"/>
              </a:spcAft>
              <a:buNone/>
            </a:pPr>
            <a:r>
              <a:rPr lang="en-GB" sz="1500" u="sng">
                <a:solidFill>
                  <a:srgbClr val="232321"/>
                </a:solidFill>
                <a:latin typeface="Arial"/>
                <a:ea typeface="Arial"/>
                <a:cs typeface="Arial"/>
                <a:sym typeface="Arial"/>
                <a:hlinkClick r:id="rId3">
                  <a:extLst>
                    <a:ext uri="{A12FA001-AC4F-418D-AE19-62706E023703}">
                      <ahyp:hlinkClr xmlns:ahyp="http://schemas.microsoft.com/office/drawing/2018/hyperlinkcolor" val="tx"/>
                    </a:ext>
                  </a:extLst>
                </a:hlinkClick>
              </a:rPr>
              <a:t>Fata babei și fata moșneagului</a:t>
            </a:r>
            <a:endParaRPr sz="1500">
              <a:solidFill>
                <a:srgbClr val="232321"/>
              </a:solidFill>
              <a:latin typeface="Arial"/>
              <a:ea typeface="Arial"/>
              <a:cs typeface="Arial"/>
              <a:sym typeface="Arial"/>
            </a:endParaRPr>
          </a:p>
          <a:p>
            <a:pPr marL="0" marR="0" lvl="0" indent="0" algn="ctr" rtl="0">
              <a:spcBef>
                <a:spcPts val="0"/>
              </a:spcBef>
              <a:spcAft>
                <a:spcPts val="0"/>
              </a:spcAft>
              <a:buNone/>
            </a:pPr>
            <a:r>
              <a:rPr lang="en-GB" sz="1300">
                <a:solidFill>
                  <a:srgbClr val="232321"/>
                </a:solidFill>
                <a:latin typeface="Arial"/>
                <a:ea typeface="Arial"/>
                <a:cs typeface="Arial"/>
                <a:sym typeface="Arial"/>
              </a:rPr>
              <a:t>după Ion Creangă</a:t>
            </a:r>
            <a:endParaRPr sz="1300">
              <a:solidFill>
                <a:srgbClr val="232321"/>
              </a:solidFill>
              <a:latin typeface="Arial"/>
              <a:ea typeface="Arial"/>
              <a:cs typeface="Arial"/>
              <a:sym typeface="Arial"/>
            </a:endParaRPr>
          </a:p>
        </p:txBody>
      </p:sp>
      <p:grpSp>
        <p:nvGrpSpPr>
          <p:cNvPr id="183" name="Google Shape;183;p11"/>
          <p:cNvGrpSpPr/>
          <p:nvPr/>
        </p:nvGrpSpPr>
        <p:grpSpPr>
          <a:xfrm>
            <a:off x="1101989" y="2552174"/>
            <a:ext cx="2128939" cy="2128939"/>
            <a:chOff x="1101989" y="2552174"/>
            <a:chExt cx="2128939" cy="2128939"/>
          </a:xfrm>
        </p:grpSpPr>
        <p:sp>
          <p:nvSpPr>
            <p:cNvPr id="184" name="Google Shape;184;p11"/>
            <p:cNvSpPr/>
            <p:nvPr/>
          </p:nvSpPr>
          <p:spPr>
            <a:xfrm>
              <a:off x="1101989" y="2552174"/>
              <a:ext cx="2128939" cy="2128939"/>
            </a:xfrm>
            <a:prstGeom prst="ellipse">
              <a:avLst/>
            </a:prstGeom>
            <a:solidFill>
              <a:srgbClr val="009386">
                <a:alpha val="29803"/>
              </a:srgbClr>
            </a:solidFill>
            <a:ln w="38100" cap="rnd" cmpd="sng">
              <a:solidFill>
                <a:srgbClr val="00938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185" name="Google Shape;185;p11" descr="A picture containing text, vector graphics&#10;&#10;Description automatically generated"/>
            <p:cNvPicPr preferRelativeResize="0"/>
            <p:nvPr/>
          </p:nvPicPr>
          <p:blipFill rotWithShape="1">
            <a:blip r:embed="rId4">
              <a:alphaModFix/>
            </a:blip>
            <a:srcRect l="15044" t="15044" r="15043" b="15043"/>
            <a:stretch/>
          </p:blipFill>
          <p:spPr>
            <a:xfrm>
              <a:off x="1274139" y="2716232"/>
              <a:ext cx="1800822" cy="1800822"/>
            </a:xfrm>
            <a:prstGeom prst="rect">
              <a:avLst/>
            </a:prstGeom>
            <a:noFill/>
            <a:ln>
              <a:noFill/>
            </a:ln>
          </p:spPr>
        </p:pic>
      </p:grpSp>
      <p:cxnSp>
        <p:nvCxnSpPr>
          <p:cNvPr id="186" name="Google Shape;186;p11"/>
          <p:cNvCxnSpPr/>
          <p:nvPr/>
        </p:nvCxnSpPr>
        <p:spPr>
          <a:xfrm rot="10800000">
            <a:off x="2124660" y="4681113"/>
            <a:ext cx="0" cy="174302"/>
          </a:xfrm>
          <a:prstGeom prst="straightConnector1">
            <a:avLst/>
          </a:prstGeom>
          <a:solidFill>
            <a:srgbClr val="009386">
              <a:alpha val="29803"/>
            </a:srgbClr>
          </a:solidFill>
          <a:ln w="38100" cap="rnd" cmpd="sng">
            <a:solidFill>
              <a:srgbClr val="009386"/>
            </a:solidFill>
            <a:prstDash val="solid"/>
            <a:miter lim="800000"/>
            <a:headEnd type="oval" w="med" len="med"/>
            <a:tailEnd type="none" w="sm" len="sm"/>
          </a:ln>
        </p:spPr>
      </p:cxnSp>
      <p:grpSp>
        <p:nvGrpSpPr>
          <p:cNvPr id="187" name="Google Shape;187;p11"/>
          <p:cNvGrpSpPr/>
          <p:nvPr/>
        </p:nvGrpSpPr>
        <p:grpSpPr>
          <a:xfrm>
            <a:off x="3507529" y="2557083"/>
            <a:ext cx="2128939" cy="2128939"/>
            <a:chOff x="3507529" y="2557083"/>
            <a:chExt cx="2128939" cy="2128939"/>
          </a:xfrm>
        </p:grpSpPr>
        <p:sp>
          <p:nvSpPr>
            <p:cNvPr id="188" name="Google Shape;188;p11"/>
            <p:cNvSpPr/>
            <p:nvPr/>
          </p:nvSpPr>
          <p:spPr>
            <a:xfrm>
              <a:off x="3507529" y="2557083"/>
              <a:ext cx="2128939" cy="2128939"/>
            </a:xfrm>
            <a:prstGeom prst="ellipse">
              <a:avLst/>
            </a:prstGeom>
            <a:solidFill>
              <a:srgbClr val="009386">
                <a:alpha val="29803"/>
              </a:srgbClr>
            </a:solidFill>
            <a:ln w="38100" cap="rnd" cmpd="sng">
              <a:solidFill>
                <a:srgbClr val="00938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189" name="Google Shape;189;p11" descr="Diagram&#10;&#10;Description automatically generated"/>
            <p:cNvPicPr preferRelativeResize="0"/>
            <p:nvPr/>
          </p:nvPicPr>
          <p:blipFill rotWithShape="1">
            <a:blip r:embed="rId5">
              <a:alphaModFix/>
            </a:blip>
            <a:srcRect l="13076" t="13076" r="13076" b="13076"/>
            <a:stretch/>
          </p:blipFill>
          <p:spPr>
            <a:xfrm>
              <a:off x="3616415" y="2661060"/>
              <a:ext cx="1911166" cy="1911166"/>
            </a:xfrm>
            <a:prstGeom prst="rect">
              <a:avLst/>
            </a:prstGeom>
            <a:noFill/>
            <a:ln>
              <a:noFill/>
            </a:ln>
          </p:spPr>
        </p:pic>
      </p:grpSp>
      <p:sp>
        <p:nvSpPr>
          <p:cNvPr id="190" name="Google Shape;190;p11"/>
          <p:cNvSpPr/>
          <p:nvPr/>
        </p:nvSpPr>
        <p:spPr>
          <a:xfrm>
            <a:off x="3540264" y="5105497"/>
            <a:ext cx="2063467" cy="559634"/>
          </a:xfrm>
          <a:prstGeom prst="roundRect">
            <a:avLst>
              <a:gd name="adj" fmla="val 50000"/>
            </a:avLst>
          </a:prstGeom>
          <a:solidFill>
            <a:srgbClr val="009386">
              <a:alpha val="20000"/>
            </a:srgbClr>
          </a:solidFill>
          <a:ln>
            <a:noFill/>
          </a:ln>
        </p:spPr>
        <p:txBody>
          <a:bodyPr spcFirstLastPara="1" wrap="square" lIns="274300" tIns="274300" rIns="274300" bIns="274300" anchor="ctr" anchorCtr="0">
            <a:noAutofit/>
          </a:bodyPr>
          <a:lstStyle/>
          <a:p>
            <a:pPr marL="0" marR="0" lvl="0" indent="0" algn="ctr" rtl="0">
              <a:spcBef>
                <a:spcPts val="0"/>
              </a:spcBef>
              <a:spcAft>
                <a:spcPts val="0"/>
              </a:spcAft>
              <a:buNone/>
            </a:pPr>
            <a:r>
              <a:rPr lang="en-GB" sz="1600" u="sng">
                <a:solidFill>
                  <a:srgbClr val="232321"/>
                </a:solidFill>
                <a:latin typeface="Arial"/>
                <a:ea typeface="Arial"/>
                <a:cs typeface="Arial"/>
                <a:sym typeface="Arial"/>
                <a:hlinkClick r:id="rId6">
                  <a:extLst>
                    <a:ext uri="{A12FA001-AC4F-418D-AE19-62706E023703}">
                      <ahyp:hlinkClr xmlns:ahyp="http://schemas.microsoft.com/office/drawing/2018/hyperlinkcolor" val="tx"/>
                    </a:ext>
                  </a:extLst>
                </a:hlinkClick>
              </a:rPr>
              <a:t>La cireșe </a:t>
            </a:r>
            <a:endParaRPr sz="1600">
              <a:solidFill>
                <a:srgbClr val="232321"/>
              </a:solidFill>
              <a:latin typeface="Arial"/>
              <a:ea typeface="Arial"/>
              <a:cs typeface="Arial"/>
              <a:sym typeface="Arial"/>
            </a:endParaRPr>
          </a:p>
          <a:p>
            <a:pPr marL="0" marR="0" lvl="0" indent="0" algn="ctr" rtl="0">
              <a:spcBef>
                <a:spcPts val="0"/>
              </a:spcBef>
              <a:spcAft>
                <a:spcPts val="0"/>
              </a:spcAft>
              <a:buNone/>
            </a:pPr>
            <a:r>
              <a:rPr lang="en-GB" sz="1300">
                <a:solidFill>
                  <a:srgbClr val="232321"/>
                </a:solidFill>
                <a:latin typeface="Arial"/>
                <a:ea typeface="Arial"/>
                <a:cs typeface="Arial"/>
                <a:sym typeface="Arial"/>
              </a:rPr>
              <a:t>după Ion Creangă</a:t>
            </a:r>
            <a:endParaRPr sz="1300">
              <a:solidFill>
                <a:srgbClr val="232321"/>
              </a:solidFill>
              <a:latin typeface="Arial"/>
              <a:ea typeface="Arial"/>
              <a:cs typeface="Arial"/>
              <a:sym typeface="Arial"/>
            </a:endParaRPr>
          </a:p>
        </p:txBody>
      </p:sp>
      <p:cxnSp>
        <p:nvCxnSpPr>
          <p:cNvPr id="191" name="Google Shape;191;p11"/>
          <p:cNvCxnSpPr/>
          <p:nvPr/>
        </p:nvCxnSpPr>
        <p:spPr>
          <a:xfrm rot="10800000">
            <a:off x="4596272" y="4674181"/>
            <a:ext cx="0" cy="174302"/>
          </a:xfrm>
          <a:prstGeom prst="straightConnector1">
            <a:avLst/>
          </a:prstGeom>
          <a:solidFill>
            <a:srgbClr val="009386">
              <a:alpha val="29803"/>
            </a:srgbClr>
          </a:solidFill>
          <a:ln w="38100" cap="rnd" cmpd="sng">
            <a:solidFill>
              <a:srgbClr val="009386"/>
            </a:solidFill>
            <a:prstDash val="solid"/>
            <a:miter lim="800000"/>
            <a:headEnd type="oval" w="med" len="med"/>
            <a:tailEnd type="none" w="sm" len="sm"/>
          </a:ln>
        </p:spPr>
      </p:cxnSp>
      <p:sp>
        <p:nvSpPr>
          <p:cNvPr id="192" name="Google Shape;192;p11"/>
          <p:cNvSpPr/>
          <p:nvPr/>
        </p:nvSpPr>
        <p:spPr>
          <a:xfrm>
            <a:off x="5813621" y="4975628"/>
            <a:ext cx="2298641" cy="793694"/>
          </a:xfrm>
          <a:prstGeom prst="roundRect">
            <a:avLst>
              <a:gd name="adj" fmla="val 50000"/>
            </a:avLst>
          </a:prstGeom>
          <a:solidFill>
            <a:srgbClr val="009386">
              <a:alpha val="20000"/>
            </a:srgbClr>
          </a:solidFill>
          <a:ln>
            <a:noFill/>
          </a:ln>
        </p:spPr>
        <p:txBody>
          <a:bodyPr spcFirstLastPara="1" wrap="square" lIns="274300" tIns="274300" rIns="274300" bIns="274300" anchor="ctr" anchorCtr="0">
            <a:noAutofit/>
          </a:bodyPr>
          <a:lstStyle/>
          <a:p>
            <a:pPr marL="0" marR="0" lvl="0" indent="0" algn="ctr" rtl="0">
              <a:spcBef>
                <a:spcPts val="0"/>
              </a:spcBef>
              <a:spcAft>
                <a:spcPts val="0"/>
              </a:spcAft>
              <a:buNone/>
            </a:pPr>
            <a:r>
              <a:rPr lang="en-GB" sz="1500" u="sng">
                <a:solidFill>
                  <a:srgbClr val="232321"/>
                </a:solidFill>
                <a:latin typeface="Arial"/>
                <a:ea typeface="Arial"/>
                <a:cs typeface="Arial"/>
                <a:sym typeface="Arial"/>
                <a:hlinkClick r:id="rId7">
                  <a:extLst>
                    <a:ext uri="{A12FA001-AC4F-418D-AE19-62706E023703}">
                      <ahyp:hlinkClr xmlns:ahyp="http://schemas.microsoft.com/office/drawing/2018/hyperlinkcolor" val="tx"/>
                    </a:ext>
                  </a:extLst>
                </a:hlinkClick>
              </a:rPr>
              <a:t>Sarea în bucate</a:t>
            </a:r>
            <a:endParaRPr sz="1500">
              <a:solidFill>
                <a:srgbClr val="232321"/>
              </a:solidFill>
              <a:latin typeface="Arial"/>
              <a:ea typeface="Arial"/>
              <a:cs typeface="Arial"/>
              <a:sym typeface="Arial"/>
            </a:endParaRPr>
          </a:p>
          <a:p>
            <a:pPr marL="0" marR="0" lvl="0" indent="0" algn="ctr" rtl="0">
              <a:spcBef>
                <a:spcPts val="0"/>
              </a:spcBef>
              <a:spcAft>
                <a:spcPts val="0"/>
              </a:spcAft>
              <a:buNone/>
            </a:pPr>
            <a:r>
              <a:rPr lang="en-GB" sz="1300">
                <a:solidFill>
                  <a:srgbClr val="232321"/>
                </a:solidFill>
                <a:latin typeface="Arial"/>
                <a:ea typeface="Arial"/>
                <a:cs typeface="Arial"/>
                <a:sym typeface="Arial"/>
              </a:rPr>
              <a:t>după Petre Ispirescu</a:t>
            </a:r>
            <a:endParaRPr sz="1300">
              <a:solidFill>
                <a:srgbClr val="232321"/>
              </a:solidFill>
              <a:latin typeface="Arial"/>
              <a:ea typeface="Arial"/>
              <a:cs typeface="Arial"/>
              <a:sym typeface="Arial"/>
            </a:endParaRPr>
          </a:p>
        </p:txBody>
      </p:sp>
      <p:cxnSp>
        <p:nvCxnSpPr>
          <p:cNvPr id="193" name="Google Shape;193;p11"/>
          <p:cNvCxnSpPr/>
          <p:nvPr/>
        </p:nvCxnSpPr>
        <p:spPr>
          <a:xfrm rot="10800000">
            <a:off x="6951054" y="4673727"/>
            <a:ext cx="0" cy="174302"/>
          </a:xfrm>
          <a:prstGeom prst="straightConnector1">
            <a:avLst/>
          </a:prstGeom>
          <a:solidFill>
            <a:srgbClr val="009386">
              <a:alpha val="29803"/>
            </a:srgbClr>
          </a:solidFill>
          <a:ln w="38100" cap="rnd" cmpd="sng">
            <a:solidFill>
              <a:srgbClr val="009386"/>
            </a:solidFill>
            <a:prstDash val="solid"/>
            <a:miter lim="800000"/>
            <a:headEnd type="oval" w="med" len="med"/>
            <a:tailEnd type="none" w="sm" len="sm"/>
          </a:ln>
        </p:spPr>
      </p:cxnSp>
      <p:grpSp>
        <p:nvGrpSpPr>
          <p:cNvPr id="194" name="Google Shape;194;p11"/>
          <p:cNvGrpSpPr/>
          <p:nvPr/>
        </p:nvGrpSpPr>
        <p:grpSpPr>
          <a:xfrm>
            <a:off x="5890993" y="2557083"/>
            <a:ext cx="2128939" cy="2128939"/>
            <a:chOff x="5890993" y="2557083"/>
            <a:chExt cx="2128939" cy="2128939"/>
          </a:xfrm>
        </p:grpSpPr>
        <p:sp>
          <p:nvSpPr>
            <p:cNvPr id="195" name="Google Shape;195;p11"/>
            <p:cNvSpPr/>
            <p:nvPr/>
          </p:nvSpPr>
          <p:spPr>
            <a:xfrm>
              <a:off x="5890993" y="2557083"/>
              <a:ext cx="2128939" cy="2128939"/>
            </a:xfrm>
            <a:prstGeom prst="ellipse">
              <a:avLst/>
            </a:prstGeom>
            <a:solidFill>
              <a:srgbClr val="009386">
                <a:alpha val="29803"/>
              </a:srgbClr>
            </a:solidFill>
            <a:ln w="38100" cap="rnd" cmpd="sng">
              <a:solidFill>
                <a:srgbClr val="00938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196" name="Google Shape;196;p11" descr="Logo&#10;&#10;Description automatically generated"/>
            <p:cNvPicPr preferRelativeResize="0"/>
            <p:nvPr/>
          </p:nvPicPr>
          <p:blipFill rotWithShape="1">
            <a:blip r:embed="rId8">
              <a:alphaModFix/>
            </a:blip>
            <a:srcRect l="15389" t="15389" r="15390" b="15390"/>
            <a:stretch/>
          </p:blipFill>
          <p:spPr>
            <a:xfrm>
              <a:off x="6056021" y="2714632"/>
              <a:ext cx="1813840" cy="1813840"/>
            </a:xfrm>
            <a:prstGeom prst="rect">
              <a:avLst/>
            </a:prstGeom>
            <a:noFill/>
            <a:ln>
              <a:noFill/>
            </a:ln>
          </p:spPr>
        </p:pic>
      </p:grpSp>
      <p:sp>
        <p:nvSpPr>
          <p:cNvPr id="197" name="Google Shape;197;p11"/>
          <p:cNvSpPr/>
          <p:nvPr/>
        </p:nvSpPr>
        <p:spPr>
          <a:xfrm>
            <a:off x="6975334" y="187281"/>
            <a:ext cx="1989965" cy="911209"/>
          </a:xfrm>
          <a:prstGeom prst="roundRect">
            <a:avLst>
              <a:gd name="adj" fmla="val 50000"/>
            </a:avLst>
          </a:prstGeom>
          <a:solidFill>
            <a:srgbClr val="F9B000"/>
          </a:solidFill>
          <a:ln>
            <a:noFill/>
          </a:ln>
        </p:spPr>
        <p:txBody>
          <a:bodyPr spcFirstLastPara="1" wrap="square" lIns="182875" tIns="182875" rIns="182875" bIns="182875" anchor="ctr" anchorCtr="0">
            <a:noAutofit/>
          </a:bodyPr>
          <a:lstStyle/>
          <a:p>
            <a:pPr marL="0" marR="0" lvl="0" indent="0" algn="ctr" rtl="0">
              <a:spcBef>
                <a:spcPts val="0"/>
              </a:spcBef>
              <a:spcAft>
                <a:spcPts val="0"/>
              </a:spcAft>
              <a:buNone/>
            </a:pPr>
            <a:r>
              <a:rPr lang="en-GB" sz="1400">
                <a:solidFill>
                  <a:schemeClr val="lt1"/>
                </a:solidFill>
                <a:latin typeface="Arial"/>
                <a:ea typeface="Arial"/>
                <a:cs typeface="Arial"/>
                <a:sym typeface="Arial"/>
              </a:rPr>
              <a:t>Apasă pe numele poveștii dorite pentru a o citi!</a:t>
            </a:r>
            <a:endParaRPr sz="14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1000"/>
                                        <p:tgtEl>
                                          <p:spTgt spid="18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90"/>
                                        </p:tgtEl>
                                        <p:attrNameLst>
                                          <p:attrName>style.visibility</p:attrName>
                                        </p:attrNameLst>
                                      </p:cBhvr>
                                      <p:to>
                                        <p:strVal val="visible"/>
                                      </p:to>
                                    </p:set>
                                    <p:animEffect transition="in" filter="fade">
                                      <p:cBhvr>
                                        <p:cTn id="11" dur="1000"/>
                                        <p:tgtEl>
                                          <p:spTgt spid="19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92"/>
                                        </p:tgtEl>
                                        <p:attrNameLst>
                                          <p:attrName>style.visibility</p:attrName>
                                        </p:attrNameLst>
                                      </p:cBhvr>
                                      <p:to>
                                        <p:strVal val="visible"/>
                                      </p:to>
                                    </p:set>
                                    <p:animEffect transition="in" filter="fade">
                                      <p:cBhvr>
                                        <p:cTn id="15" dur="1000"/>
                                        <p:tgtEl>
                                          <p:spTgt spid="19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7"/>
                                        </p:tgtEl>
                                        <p:attrNameLst>
                                          <p:attrName>style.visibility</p:attrName>
                                        </p:attrNameLst>
                                      </p:cBhvr>
                                      <p:to>
                                        <p:strVal val="visible"/>
                                      </p:to>
                                    </p:set>
                                    <p:animEffect transition="in" filter="fade">
                                      <p:cBhvr>
                                        <p:cTn id="20" dur="1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2"/>
          <p:cNvSpPr/>
          <p:nvPr/>
        </p:nvSpPr>
        <p:spPr>
          <a:xfrm>
            <a:off x="825388" y="1885444"/>
            <a:ext cx="7420396" cy="4333220"/>
          </a:xfrm>
          <a:prstGeom prst="roundRect">
            <a:avLst>
              <a:gd name="adj" fmla="val 9215"/>
            </a:avLst>
          </a:prstGeom>
          <a:noFill/>
          <a:ln w="38100" cap="flat" cmpd="sng">
            <a:solidFill>
              <a:srgbClr val="00938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3" name="Google Shape;203;p12"/>
          <p:cNvSpPr>
            <a:spLocks noGrp="1"/>
          </p:cNvSpPr>
          <p:nvPr>
            <p:ph type="title"/>
          </p:nvPr>
        </p:nvSpPr>
        <p:spPr>
          <a:xfrm>
            <a:off x="486236" y="594069"/>
            <a:ext cx="8220075" cy="776704"/>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232321"/>
              </a:buClr>
              <a:buSzPts val="4000"/>
              <a:buFont typeface="Arial"/>
              <a:buNone/>
            </a:pPr>
            <a:r>
              <a:rPr lang="en-GB">
                <a:solidFill>
                  <a:srgbClr val="232321"/>
                </a:solidFill>
              </a:rPr>
              <a:t>Arta românească</a:t>
            </a:r>
            <a:endParaRPr>
              <a:solidFill>
                <a:srgbClr val="232321"/>
              </a:solidFill>
            </a:endParaRPr>
          </a:p>
        </p:txBody>
      </p:sp>
      <p:cxnSp>
        <p:nvCxnSpPr>
          <p:cNvPr id="204" name="Google Shape;204;p12"/>
          <p:cNvCxnSpPr/>
          <p:nvPr/>
        </p:nvCxnSpPr>
        <p:spPr>
          <a:xfrm>
            <a:off x="3124535" y="1370773"/>
            <a:ext cx="2943478" cy="0"/>
          </a:xfrm>
          <a:prstGeom prst="straightConnector1">
            <a:avLst/>
          </a:prstGeom>
          <a:noFill/>
          <a:ln w="38100" cap="rnd" cmpd="sng">
            <a:solidFill>
              <a:srgbClr val="009386"/>
            </a:solidFill>
            <a:prstDash val="dash"/>
            <a:miter lim="800000"/>
            <a:headEnd type="none" w="sm" len="sm"/>
            <a:tailEnd type="none" w="sm" len="sm"/>
          </a:ln>
        </p:spPr>
      </p:cxnSp>
      <p:sp>
        <p:nvSpPr>
          <p:cNvPr id="205" name="Google Shape;205;p12"/>
          <p:cNvSpPr/>
          <p:nvPr/>
        </p:nvSpPr>
        <p:spPr>
          <a:xfrm>
            <a:off x="3471483" y="1582060"/>
            <a:ext cx="2201034" cy="50979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6" name="Google Shape;206;p12"/>
          <p:cNvSpPr/>
          <p:nvPr/>
        </p:nvSpPr>
        <p:spPr>
          <a:xfrm>
            <a:off x="728282" y="1648859"/>
            <a:ext cx="7687434" cy="442998"/>
          </a:xfrm>
          <a:prstGeom prst="roundRect">
            <a:avLst>
              <a:gd name="adj" fmla="val 6079"/>
            </a:avLst>
          </a:prstGeom>
          <a:noFill/>
          <a:ln>
            <a:noFill/>
          </a:ln>
        </p:spPr>
        <p:txBody>
          <a:bodyPr spcFirstLastPara="1" wrap="square" lIns="274300" tIns="274300" rIns="274300" bIns="274300" anchor="ctr" anchorCtr="0">
            <a:noAutofit/>
          </a:bodyPr>
          <a:lstStyle/>
          <a:p>
            <a:pPr marL="0" marR="0" lvl="0" indent="0" algn="ctr" rtl="0">
              <a:spcBef>
                <a:spcPts val="0"/>
              </a:spcBef>
              <a:spcAft>
                <a:spcPts val="0"/>
              </a:spcAft>
              <a:buNone/>
            </a:pPr>
            <a:r>
              <a:rPr lang="en-GB" sz="2400">
                <a:solidFill>
                  <a:srgbClr val="232321"/>
                </a:solidFill>
                <a:latin typeface="Arial"/>
                <a:ea typeface="Arial"/>
                <a:cs typeface="Arial"/>
                <a:sym typeface="Arial"/>
              </a:rPr>
              <a:t>Poezii</a:t>
            </a:r>
            <a:endParaRPr sz="1800">
              <a:solidFill>
                <a:srgbClr val="232321"/>
              </a:solidFill>
              <a:latin typeface="Arial"/>
              <a:ea typeface="Arial"/>
              <a:cs typeface="Arial"/>
              <a:sym typeface="Arial"/>
            </a:endParaRPr>
          </a:p>
        </p:txBody>
      </p:sp>
      <p:sp>
        <p:nvSpPr>
          <p:cNvPr id="207" name="Google Shape;207;p12"/>
          <p:cNvSpPr/>
          <p:nvPr/>
        </p:nvSpPr>
        <p:spPr>
          <a:xfrm>
            <a:off x="946584" y="4992338"/>
            <a:ext cx="2439745" cy="793694"/>
          </a:xfrm>
          <a:prstGeom prst="roundRect">
            <a:avLst>
              <a:gd name="adj" fmla="val 50000"/>
            </a:avLst>
          </a:prstGeom>
          <a:solidFill>
            <a:srgbClr val="009386">
              <a:alpha val="20000"/>
            </a:srgbClr>
          </a:solidFill>
          <a:ln>
            <a:noFill/>
          </a:ln>
        </p:spPr>
        <p:txBody>
          <a:bodyPr spcFirstLastPara="1" wrap="square" lIns="182875" tIns="182875" rIns="182875" bIns="182875" anchor="ctr" anchorCtr="0">
            <a:noAutofit/>
          </a:bodyPr>
          <a:lstStyle/>
          <a:p>
            <a:pPr marL="0" marR="0" lvl="0" indent="0" algn="ctr" rtl="0">
              <a:spcBef>
                <a:spcPts val="0"/>
              </a:spcBef>
              <a:spcAft>
                <a:spcPts val="0"/>
              </a:spcAft>
              <a:buNone/>
            </a:pPr>
            <a:r>
              <a:rPr lang="en-GB" sz="1500" u="sng">
                <a:solidFill>
                  <a:srgbClr val="232321"/>
                </a:solidFill>
                <a:latin typeface="Arial"/>
                <a:ea typeface="Arial"/>
                <a:cs typeface="Arial"/>
                <a:sym typeface="Arial"/>
                <a:hlinkClick r:id="rId3">
                  <a:extLst>
                    <a:ext uri="{A12FA001-AC4F-418D-AE19-62706E023703}">
                      <ahyp:hlinkClr xmlns:ahyp="http://schemas.microsoft.com/office/drawing/2018/hyperlinkcolor" val="tx"/>
                    </a:ext>
                  </a:extLst>
                </a:hlinkClick>
              </a:rPr>
              <a:t>Somnoroase păsărele</a:t>
            </a:r>
            <a:endParaRPr sz="1500">
              <a:solidFill>
                <a:srgbClr val="232321"/>
              </a:solidFill>
              <a:latin typeface="Arial"/>
              <a:ea typeface="Arial"/>
              <a:cs typeface="Arial"/>
              <a:sym typeface="Arial"/>
            </a:endParaRPr>
          </a:p>
          <a:p>
            <a:pPr marL="0" marR="0" lvl="0" indent="0" algn="ctr" rtl="0">
              <a:spcBef>
                <a:spcPts val="0"/>
              </a:spcBef>
              <a:spcAft>
                <a:spcPts val="0"/>
              </a:spcAft>
              <a:buNone/>
            </a:pPr>
            <a:r>
              <a:rPr lang="en-GB" sz="1300">
                <a:solidFill>
                  <a:srgbClr val="232321"/>
                </a:solidFill>
                <a:latin typeface="Arial"/>
                <a:ea typeface="Arial"/>
                <a:cs typeface="Arial"/>
                <a:sym typeface="Arial"/>
              </a:rPr>
              <a:t>de Mihai Eminescu</a:t>
            </a:r>
            <a:endParaRPr sz="1300">
              <a:solidFill>
                <a:srgbClr val="232321"/>
              </a:solidFill>
              <a:latin typeface="Arial"/>
              <a:ea typeface="Arial"/>
              <a:cs typeface="Arial"/>
              <a:sym typeface="Arial"/>
            </a:endParaRPr>
          </a:p>
        </p:txBody>
      </p:sp>
      <p:cxnSp>
        <p:nvCxnSpPr>
          <p:cNvPr id="208" name="Google Shape;208;p12"/>
          <p:cNvCxnSpPr/>
          <p:nvPr/>
        </p:nvCxnSpPr>
        <p:spPr>
          <a:xfrm rot="10800000">
            <a:off x="2166456" y="4681113"/>
            <a:ext cx="0" cy="174302"/>
          </a:xfrm>
          <a:prstGeom prst="straightConnector1">
            <a:avLst/>
          </a:prstGeom>
          <a:solidFill>
            <a:srgbClr val="009386">
              <a:alpha val="29803"/>
            </a:srgbClr>
          </a:solidFill>
          <a:ln w="38100" cap="rnd" cmpd="sng">
            <a:solidFill>
              <a:srgbClr val="009386"/>
            </a:solidFill>
            <a:prstDash val="solid"/>
            <a:miter lim="800000"/>
            <a:headEnd type="oval" w="med" len="med"/>
            <a:tailEnd type="none" w="sm" len="sm"/>
          </a:ln>
        </p:spPr>
      </p:cxnSp>
      <p:sp>
        <p:nvSpPr>
          <p:cNvPr id="209" name="Google Shape;209;p12"/>
          <p:cNvSpPr/>
          <p:nvPr/>
        </p:nvSpPr>
        <p:spPr>
          <a:xfrm>
            <a:off x="3592122" y="4992338"/>
            <a:ext cx="2128939" cy="776984"/>
          </a:xfrm>
          <a:prstGeom prst="roundRect">
            <a:avLst>
              <a:gd name="adj" fmla="val 50000"/>
            </a:avLst>
          </a:prstGeom>
          <a:solidFill>
            <a:srgbClr val="009386">
              <a:alpha val="20000"/>
            </a:srgbClr>
          </a:solidFill>
          <a:ln>
            <a:noFill/>
          </a:ln>
        </p:spPr>
        <p:txBody>
          <a:bodyPr spcFirstLastPara="1" wrap="square" lIns="274300" tIns="274300" rIns="274300" bIns="274300" anchor="ctr" anchorCtr="0">
            <a:noAutofit/>
          </a:bodyPr>
          <a:lstStyle/>
          <a:p>
            <a:pPr marL="0" marR="0" lvl="0" indent="0" algn="ctr" rtl="0">
              <a:spcBef>
                <a:spcPts val="0"/>
              </a:spcBef>
              <a:spcAft>
                <a:spcPts val="0"/>
              </a:spcAft>
              <a:buNone/>
            </a:pPr>
            <a:r>
              <a:rPr lang="en-GB" sz="1500" u="sng">
                <a:solidFill>
                  <a:srgbClr val="232321"/>
                </a:solidFill>
                <a:latin typeface="Arial"/>
                <a:ea typeface="Arial"/>
                <a:cs typeface="Arial"/>
                <a:sym typeface="Arial"/>
                <a:hlinkClick r:id="rId4">
                  <a:extLst>
                    <a:ext uri="{A12FA001-AC4F-418D-AE19-62706E023703}">
                      <ahyp:hlinkClr xmlns:ahyp="http://schemas.microsoft.com/office/drawing/2018/hyperlinkcolor" val="tx"/>
                    </a:ext>
                  </a:extLst>
                </a:hlinkClick>
              </a:rPr>
              <a:t>Iarna pe uliță</a:t>
            </a:r>
            <a:endParaRPr sz="1500">
              <a:solidFill>
                <a:srgbClr val="232321"/>
              </a:solidFill>
              <a:latin typeface="Arial"/>
              <a:ea typeface="Arial"/>
              <a:cs typeface="Arial"/>
              <a:sym typeface="Arial"/>
            </a:endParaRPr>
          </a:p>
          <a:p>
            <a:pPr marL="0" marR="0" lvl="0" indent="0" algn="ctr" rtl="0">
              <a:spcBef>
                <a:spcPts val="0"/>
              </a:spcBef>
              <a:spcAft>
                <a:spcPts val="0"/>
              </a:spcAft>
              <a:buNone/>
            </a:pPr>
            <a:r>
              <a:rPr lang="en-GB" sz="1300">
                <a:solidFill>
                  <a:srgbClr val="232321"/>
                </a:solidFill>
                <a:latin typeface="Arial"/>
                <a:ea typeface="Arial"/>
                <a:cs typeface="Arial"/>
                <a:sym typeface="Arial"/>
              </a:rPr>
              <a:t>de George Coșbuc</a:t>
            </a:r>
            <a:endParaRPr sz="1300">
              <a:solidFill>
                <a:srgbClr val="232321"/>
              </a:solidFill>
              <a:latin typeface="Arial"/>
              <a:ea typeface="Arial"/>
              <a:cs typeface="Arial"/>
              <a:sym typeface="Arial"/>
            </a:endParaRPr>
          </a:p>
        </p:txBody>
      </p:sp>
      <p:cxnSp>
        <p:nvCxnSpPr>
          <p:cNvPr id="210" name="Google Shape;210;p12"/>
          <p:cNvCxnSpPr/>
          <p:nvPr/>
        </p:nvCxnSpPr>
        <p:spPr>
          <a:xfrm rot="10800000">
            <a:off x="4596272" y="4673727"/>
            <a:ext cx="0" cy="174302"/>
          </a:xfrm>
          <a:prstGeom prst="straightConnector1">
            <a:avLst/>
          </a:prstGeom>
          <a:solidFill>
            <a:srgbClr val="009386">
              <a:alpha val="29803"/>
            </a:srgbClr>
          </a:solidFill>
          <a:ln w="38100" cap="rnd" cmpd="sng">
            <a:solidFill>
              <a:srgbClr val="009386"/>
            </a:solidFill>
            <a:prstDash val="solid"/>
            <a:miter lim="800000"/>
            <a:headEnd type="oval" w="med" len="med"/>
            <a:tailEnd type="none" w="sm" len="sm"/>
          </a:ln>
        </p:spPr>
      </p:cxnSp>
      <p:sp>
        <p:nvSpPr>
          <p:cNvPr id="211" name="Google Shape;211;p12"/>
          <p:cNvSpPr/>
          <p:nvPr/>
        </p:nvSpPr>
        <p:spPr>
          <a:xfrm>
            <a:off x="5890993" y="4975628"/>
            <a:ext cx="2221269" cy="793694"/>
          </a:xfrm>
          <a:prstGeom prst="roundRect">
            <a:avLst>
              <a:gd name="adj" fmla="val 50000"/>
            </a:avLst>
          </a:prstGeom>
          <a:solidFill>
            <a:srgbClr val="009386">
              <a:alpha val="20000"/>
            </a:srgbClr>
          </a:solidFill>
          <a:ln>
            <a:noFill/>
          </a:ln>
        </p:spPr>
        <p:txBody>
          <a:bodyPr spcFirstLastPara="1" wrap="square" lIns="274300" tIns="274300" rIns="274300" bIns="274300" anchor="ctr" anchorCtr="0">
            <a:noAutofit/>
          </a:bodyPr>
          <a:lstStyle/>
          <a:p>
            <a:pPr marL="0" marR="0" lvl="0" indent="0" algn="ctr" rtl="0">
              <a:spcBef>
                <a:spcPts val="0"/>
              </a:spcBef>
              <a:spcAft>
                <a:spcPts val="0"/>
              </a:spcAft>
              <a:buNone/>
            </a:pPr>
            <a:r>
              <a:rPr lang="en-GB" sz="1500" u="sng">
                <a:latin typeface="Arial"/>
                <a:ea typeface="Arial"/>
                <a:cs typeface="Arial"/>
                <a:sym typeface="Arial"/>
                <a:hlinkClick r:id="rId5"/>
              </a:rPr>
              <a:t>Lacul</a:t>
            </a:r>
            <a:endParaRPr sz="1500">
              <a:latin typeface="Arial"/>
              <a:ea typeface="Arial"/>
              <a:cs typeface="Arial"/>
              <a:sym typeface="Arial"/>
            </a:endParaRPr>
          </a:p>
          <a:p>
            <a:pPr marL="0" marR="0" lvl="0" indent="0" algn="ctr" rtl="0">
              <a:spcBef>
                <a:spcPts val="0"/>
              </a:spcBef>
              <a:spcAft>
                <a:spcPts val="0"/>
              </a:spcAft>
              <a:buNone/>
            </a:pPr>
            <a:r>
              <a:rPr lang="en-GB" sz="1300">
                <a:solidFill>
                  <a:srgbClr val="232321"/>
                </a:solidFill>
                <a:latin typeface="Arial"/>
                <a:ea typeface="Arial"/>
                <a:cs typeface="Arial"/>
                <a:sym typeface="Arial"/>
              </a:rPr>
              <a:t>de Mihai Eminescu</a:t>
            </a:r>
            <a:endParaRPr sz="1300">
              <a:solidFill>
                <a:srgbClr val="232321"/>
              </a:solidFill>
              <a:latin typeface="Arial"/>
              <a:ea typeface="Arial"/>
              <a:cs typeface="Arial"/>
              <a:sym typeface="Arial"/>
            </a:endParaRPr>
          </a:p>
        </p:txBody>
      </p:sp>
      <p:cxnSp>
        <p:nvCxnSpPr>
          <p:cNvPr id="212" name="Google Shape;212;p12"/>
          <p:cNvCxnSpPr/>
          <p:nvPr/>
        </p:nvCxnSpPr>
        <p:spPr>
          <a:xfrm rot="10800000">
            <a:off x="6985439" y="4674627"/>
            <a:ext cx="0" cy="174302"/>
          </a:xfrm>
          <a:prstGeom prst="straightConnector1">
            <a:avLst/>
          </a:prstGeom>
          <a:solidFill>
            <a:srgbClr val="009386">
              <a:alpha val="29803"/>
            </a:srgbClr>
          </a:solidFill>
          <a:ln w="38100" cap="rnd" cmpd="sng">
            <a:solidFill>
              <a:srgbClr val="009386"/>
            </a:solidFill>
            <a:prstDash val="solid"/>
            <a:miter lim="800000"/>
            <a:headEnd type="oval" w="med" len="med"/>
            <a:tailEnd type="none" w="sm" len="sm"/>
          </a:ln>
        </p:spPr>
      </p:cxnSp>
      <p:grpSp>
        <p:nvGrpSpPr>
          <p:cNvPr id="213" name="Google Shape;213;p12"/>
          <p:cNvGrpSpPr/>
          <p:nvPr/>
        </p:nvGrpSpPr>
        <p:grpSpPr>
          <a:xfrm>
            <a:off x="1101989" y="2552174"/>
            <a:ext cx="2128939" cy="2128939"/>
            <a:chOff x="1101989" y="2552174"/>
            <a:chExt cx="2128939" cy="2128939"/>
          </a:xfrm>
        </p:grpSpPr>
        <p:sp>
          <p:nvSpPr>
            <p:cNvPr id="214" name="Google Shape;214;p12"/>
            <p:cNvSpPr/>
            <p:nvPr/>
          </p:nvSpPr>
          <p:spPr>
            <a:xfrm>
              <a:off x="1101989" y="2552174"/>
              <a:ext cx="2128939" cy="2128939"/>
            </a:xfrm>
            <a:prstGeom prst="ellipse">
              <a:avLst/>
            </a:prstGeom>
            <a:solidFill>
              <a:srgbClr val="009386">
                <a:alpha val="29803"/>
              </a:srgbClr>
            </a:solidFill>
            <a:ln w="38100" cap="rnd" cmpd="sng">
              <a:solidFill>
                <a:srgbClr val="00938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215" name="Google Shape;215;p12"/>
            <p:cNvPicPr preferRelativeResize="0"/>
            <p:nvPr/>
          </p:nvPicPr>
          <p:blipFill rotWithShape="1">
            <a:blip r:embed="rId6">
              <a:alphaModFix/>
            </a:blip>
            <a:srcRect/>
            <a:stretch/>
          </p:blipFill>
          <p:spPr>
            <a:xfrm>
              <a:off x="1248930" y="2732646"/>
              <a:ext cx="1835055" cy="1767993"/>
            </a:xfrm>
            <a:prstGeom prst="rect">
              <a:avLst/>
            </a:prstGeom>
            <a:noFill/>
            <a:ln>
              <a:noFill/>
            </a:ln>
          </p:spPr>
        </p:pic>
      </p:grpSp>
      <p:grpSp>
        <p:nvGrpSpPr>
          <p:cNvPr id="216" name="Google Shape;216;p12"/>
          <p:cNvGrpSpPr/>
          <p:nvPr/>
        </p:nvGrpSpPr>
        <p:grpSpPr>
          <a:xfrm>
            <a:off x="3507529" y="2557083"/>
            <a:ext cx="2128939" cy="2128939"/>
            <a:chOff x="3507529" y="2557083"/>
            <a:chExt cx="2128939" cy="2128939"/>
          </a:xfrm>
        </p:grpSpPr>
        <p:sp>
          <p:nvSpPr>
            <p:cNvPr id="217" name="Google Shape;217;p12"/>
            <p:cNvSpPr/>
            <p:nvPr/>
          </p:nvSpPr>
          <p:spPr>
            <a:xfrm>
              <a:off x="3507529" y="2557083"/>
              <a:ext cx="2128939" cy="2128939"/>
            </a:xfrm>
            <a:prstGeom prst="ellipse">
              <a:avLst/>
            </a:prstGeom>
            <a:solidFill>
              <a:srgbClr val="009386">
                <a:alpha val="29803"/>
              </a:srgbClr>
            </a:solidFill>
            <a:ln w="38100" cap="rnd" cmpd="sng">
              <a:solidFill>
                <a:srgbClr val="00938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218" name="Google Shape;218;p12" descr="A picture containing logo&#10;&#10;Description automatically generated"/>
            <p:cNvPicPr preferRelativeResize="0"/>
            <p:nvPr/>
          </p:nvPicPr>
          <p:blipFill rotWithShape="1">
            <a:blip r:embed="rId7">
              <a:alphaModFix/>
            </a:blip>
            <a:srcRect l="15103" t="15317" r="15635" b="15065"/>
            <a:stretch/>
          </p:blipFill>
          <p:spPr>
            <a:xfrm>
              <a:off x="3654505" y="2706700"/>
              <a:ext cx="1834986" cy="1844388"/>
            </a:xfrm>
            <a:prstGeom prst="rect">
              <a:avLst/>
            </a:prstGeom>
            <a:noFill/>
            <a:ln>
              <a:noFill/>
            </a:ln>
          </p:spPr>
        </p:pic>
      </p:grpSp>
      <p:grpSp>
        <p:nvGrpSpPr>
          <p:cNvPr id="219" name="Google Shape;219;p12"/>
          <p:cNvGrpSpPr/>
          <p:nvPr/>
        </p:nvGrpSpPr>
        <p:grpSpPr>
          <a:xfrm>
            <a:off x="5890993" y="2557083"/>
            <a:ext cx="2128939" cy="2128939"/>
            <a:chOff x="5890993" y="2557083"/>
            <a:chExt cx="2128939" cy="2128939"/>
          </a:xfrm>
        </p:grpSpPr>
        <p:sp>
          <p:nvSpPr>
            <p:cNvPr id="220" name="Google Shape;220;p12"/>
            <p:cNvSpPr/>
            <p:nvPr/>
          </p:nvSpPr>
          <p:spPr>
            <a:xfrm>
              <a:off x="5890993" y="2557083"/>
              <a:ext cx="2128939" cy="2128939"/>
            </a:xfrm>
            <a:prstGeom prst="ellipse">
              <a:avLst/>
            </a:prstGeom>
            <a:solidFill>
              <a:srgbClr val="009386">
                <a:alpha val="29803"/>
              </a:srgbClr>
            </a:solidFill>
            <a:ln w="38100" cap="rnd" cmpd="sng">
              <a:solidFill>
                <a:srgbClr val="00938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221" name="Google Shape;221;p12" descr="A picture containing balloon&#10;&#10;Description automatically generated"/>
            <p:cNvPicPr preferRelativeResize="0"/>
            <p:nvPr/>
          </p:nvPicPr>
          <p:blipFill rotWithShape="1">
            <a:blip r:embed="rId8">
              <a:alphaModFix/>
            </a:blip>
            <a:srcRect l="14809" t="14809" r="14809" b="14809"/>
            <a:stretch/>
          </p:blipFill>
          <p:spPr>
            <a:xfrm>
              <a:off x="6028567" y="2684145"/>
              <a:ext cx="1853790" cy="1853790"/>
            </a:xfrm>
            <a:prstGeom prst="rect">
              <a:avLst/>
            </a:prstGeom>
            <a:noFill/>
            <a:ln>
              <a:noFill/>
            </a:ln>
          </p:spPr>
        </p:pic>
      </p:grpSp>
      <p:sp>
        <p:nvSpPr>
          <p:cNvPr id="222" name="Google Shape;222;p12"/>
          <p:cNvSpPr/>
          <p:nvPr/>
        </p:nvSpPr>
        <p:spPr>
          <a:xfrm>
            <a:off x="6975334" y="187281"/>
            <a:ext cx="1989965" cy="911209"/>
          </a:xfrm>
          <a:prstGeom prst="roundRect">
            <a:avLst>
              <a:gd name="adj" fmla="val 50000"/>
            </a:avLst>
          </a:prstGeom>
          <a:solidFill>
            <a:srgbClr val="F9B000"/>
          </a:solidFill>
          <a:ln>
            <a:noFill/>
          </a:ln>
        </p:spPr>
        <p:txBody>
          <a:bodyPr spcFirstLastPara="1" wrap="square" lIns="182875" tIns="182875" rIns="182875" bIns="182875" anchor="ctr" anchorCtr="0">
            <a:noAutofit/>
          </a:bodyPr>
          <a:lstStyle/>
          <a:p>
            <a:pPr marL="0" marR="0" lvl="0" indent="0" algn="ctr" rtl="0">
              <a:spcBef>
                <a:spcPts val="0"/>
              </a:spcBef>
              <a:spcAft>
                <a:spcPts val="0"/>
              </a:spcAft>
              <a:buNone/>
            </a:pPr>
            <a:r>
              <a:rPr lang="en-GB" sz="1400">
                <a:solidFill>
                  <a:schemeClr val="lt1"/>
                </a:solidFill>
                <a:latin typeface="Arial"/>
                <a:ea typeface="Arial"/>
                <a:cs typeface="Arial"/>
                <a:sym typeface="Arial"/>
              </a:rPr>
              <a:t>Apasă pe numele poeziei dorite pentru a o citi!</a:t>
            </a:r>
            <a:endParaRPr sz="14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1000"/>
                                        <p:tgtEl>
                                          <p:spTgt spid="20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09"/>
                                        </p:tgtEl>
                                        <p:attrNameLst>
                                          <p:attrName>style.visibility</p:attrName>
                                        </p:attrNameLst>
                                      </p:cBhvr>
                                      <p:to>
                                        <p:strVal val="visible"/>
                                      </p:to>
                                    </p:set>
                                    <p:animEffect transition="in" filter="fade">
                                      <p:cBhvr>
                                        <p:cTn id="11" dur="1000"/>
                                        <p:tgtEl>
                                          <p:spTgt spid="20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11"/>
                                        </p:tgtEl>
                                        <p:attrNameLst>
                                          <p:attrName>style.visibility</p:attrName>
                                        </p:attrNameLst>
                                      </p:cBhvr>
                                      <p:to>
                                        <p:strVal val="visible"/>
                                      </p:to>
                                    </p:set>
                                    <p:animEffect transition="in" filter="fade">
                                      <p:cBhvr>
                                        <p:cTn id="15" dur="1000"/>
                                        <p:tgtEl>
                                          <p:spTgt spid="2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2"/>
                                        </p:tgtEl>
                                        <p:attrNameLst>
                                          <p:attrName>style.visibility</p:attrName>
                                        </p:attrNameLst>
                                      </p:cBhvr>
                                      <p:to>
                                        <p:strVal val="visible"/>
                                      </p:to>
                                    </p:set>
                                    <p:animEffect transition="in" filter="fade">
                                      <p:cBhvr>
                                        <p:cTn id="20" dur="10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3"/>
          <p:cNvSpPr>
            <a:spLocks noGrp="1"/>
          </p:cNvSpPr>
          <p:nvPr>
            <p:ph type="title"/>
          </p:nvPr>
        </p:nvSpPr>
        <p:spPr>
          <a:xfrm>
            <a:off x="486236" y="557347"/>
            <a:ext cx="8220075" cy="1136471"/>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rgbClr val="232321"/>
              </a:buClr>
              <a:buSzPts val="4000"/>
              <a:buFont typeface="Arial"/>
              <a:buNone/>
            </a:pPr>
            <a:r>
              <a:rPr lang="en-GB">
                <a:solidFill>
                  <a:srgbClr val="232321"/>
                </a:solidFill>
              </a:rPr>
              <a:t>Fiecare popor ajută la îmbogățirea științei</a:t>
            </a:r>
            <a:endParaRPr>
              <a:solidFill>
                <a:srgbClr val="232321"/>
              </a:solidFill>
            </a:endParaRPr>
          </a:p>
        </p:txBody>
      </p:sp>
      <p:cxnSp>
        <p:nvCxnSpPr>
          <p:cNvPr id="228" name="Google Shape;228;p13"/>
          <p:cNvCxnSpPr/>
          <p:nvPr/>
        </p:nvCxnSpPr>
        <p:spPr>
          <a:xfrm>
            <a:off x="3100261" y="1848204"/>
            <a:ext cx="2943478" cy="0"/>
          </a:xfrm>
          <a:prstGeom prst="straightConnector1">
            <a:avLst/>
          </a:prstGeom>
          <a:noFill/>
          <a:ln w="38100" cap="rnd" cmpd="sng">
            <a:solidFill>
              <a:srgbClr val="009386"/>
            </a:solidFill>
            <a:prstDash val="dash"/>
            <a:miter lim="800000"/>
            <a:headEnd type="none" w="sm" len="sm"/>
            <a:tailEnd type="none" w="sm" len="sm"/>
          </a:ln>
        </p:spPr>
      </p:cxnSp>
      <p:cxnSp>
        <p:nvCxnSpPr>
          <p:cNvPr id="229" name="Google Shape;229;p13"/>
          <p:cNvCxnSpPr/>
          <p:nvPr/>
        </p:nvCxnSpPr>
        <p:spPr>
          <a:xfrm rot="10800000">
            <a:off x="2084574" y="3366872"/>
            <a:ext cx="0" cy="260445"/>
          </a:xfrm>
          <a:prstGeom prst="straightConnector1">
            <a:avLst/>
          </a:prstGeom>
          <a:solidFill>
            <a:srgbClr val="009386">
              <a:alpha val="29803"/>
            </a:srgbClr>
          </a:solidFill>
          <a:ln w="38100" cap="rnd" cmpd="sng">
            <a:solidFill>
              <a:srgbClr val="009386"/>
            </a:solidFill>
            <a:prstDash val="solid"/>
            <a:miter lim="800000"/>
            <a:headEnd type="oval" w="med" len="med"/>
            <a:tailEnd type="none" w="sm" len="sm"/>
          </a:ln>
        </p:spPr>
      </p:cxnSp>
      <p:cxnSp>
        <p:nvCxnSpPr>
          <p:cNvPr id="230" name="Google Shape;230;p13"/>
          <p:cNvCxnSpPr/>
          <p:nvPr/>
        </p:nvCxnSpPr>
        <p:spPr>
          <a:xfrm rot="10800000">
            <a:off x="4602106" y="3347142"/>
            <a:ext cx="0" cy="287222"/>
          </a:xfrm>
          <a:prstGeom prst="straightConnector1">
            <a:avLst/>
          </a:prstGeom>
          <a:solidFill>
            <a:srgbClr val="009386">
              <a:alpha val="29803"/>
            </a:srgbClr>
          </a:solidFill>
          <a:ln w="38100" cap="rnd" cmpd="sng">
            <a:solidFill>
              <a:srgbClr val="009386"/>
            </a:solidFill>
            <a:prstDash val="solid"/>
            <a:miter lim="800000"/>
            <a:headEnd type="oval" w="med" len="med"/>
            <a:tailEnd type="none" w="sm" len="sm"/>
          </a:ln>
        </p:spPr>
      </p:cxnSp>
      <p:cxnSp>
        <p:nvCxnSpPr>
          <p:cNvPr id="231" name="Google Shape;231;p13"/>
          <p:cNvCxnSpPr/>
          <p:nvPr/>
        </p:nvCxnSpPr>
        <p:spPr>
          <a:xfrm rot="10800000">
            <a:off x="7206448" y="3636203"/>
            <a:ext cx="0" cy="157286"/>
          </a:xfrm>
          <a:prstGeom prst="straightConnector1">
            <a:avLst/>
          </a:prstGeom>
          <a:solidFill>
            <a:srgbClr val="009386">
              <a:alpha val="29803"/>
            </a:srgbClr>
          </a:solidFill>
          <a:ln w="38100" cap="rnd" cmpd="sng">
            <a:solidFill>
              <a:srgbClr val="009386"/>
            </a:solidFill>
            <a:prstDash val="solid"/>
            <a:miter lim="800000"/>
            <a:headEnd type="oval" w="med" len="med"/>
            <a:tailEnd type="none" w="sm" len="sm"/>
          </a:ln>
        </p:spPr>
      </p:cxnSp>
      <p:sp>
        <p:nvSpPr>
          <p:cNvPr id="232" name="Google Shape;232;p13"/>
          <p:cNvSpPr/>
          <p:nvPr/>
        </p:nvSpPr>
        <p:spPr>
          <a:xfrm>
            <a:off x="6032071" y="1917504"/>
            <a:ext cx="2348757" cy="1718698"/>
          </a:xfrm>
          <a:prstGeom prst="roundRect">
            <a:avLst>
              <a:gd name="adj" fmla="val 30696"/>
            </a:avLst>
          </a:prstGeom>
          <a:solidFill>
            <a:srgbClr val="009386">
              <a:alpha val="20000"/>
            </a:srgbClr>
          </a:solidFill>
          <a:ln>
            <a:noFill/>
          </a:ln>
        </p:spPr>
        <p:txBody>
          <a:bodyPr spcFirstLastPara="1" wrap="square" lIns="274300" tIns="274300" rIns="274300" bIns="274300" anchor="ctr" anchorCtr="0">
            <a:noAutofit/>
          </a:bodyPr>
          <a:lstStyle/>
          <a:p>
            <a:pPr marL="0" marR="0" lvl="0" indent="0" algn="ctr" rtl="0">
              <a:spcBef>
                <a:spcPts val="0"/>
              </a:spcBef>
              <a:spcAft>
                <a:spcPts val="0"/>
              </a:spcAft>
              <a:buNone/>
            </a:pPr>
            <a:r>
              <a:rPr lang="en-GB" sz="1400">
                <a:solidFill>
                  <a:srgbClr val="232321"/>
                </a:solidFill>
                <a:latin typeface="Arial"/>
                <a:ea typeface="Arial"/>
                <a:cs typeface="Arial"/>
                <a:sym typeface="Arial"/>
              </a:rPr>
              <a:t>Emil Racoviță a studiat cu atenție peșterile. De asemenea, el a fost primul explorator român care a mers în Antarctica.</a:t>
            </a:r>
            <a:endParaRPr/>
          </a:p>
        </p:txBody>
      </p:sp>
      <p:sp>
        <p:nvSpPr>
          <p:cNvPr id="233" name="Google Shape;233;p13"/>
          <p:cNvSpPr/>
          <p:nvPr/>
        </p:nvSpPr>
        <p:spPr>
          <a:xfrm>
            <a:off x="3365838" y="2295577"/>
            <a:ext cx="2569647" cy="1051565"/>
          </a:xfrm>
          <a:prstGeom prst="roundRect">
            <a:avLst>
              <a:gd name="adj" fmla="val 30696"/>
            </a:avLst>
          </a:prstGeom>
          <a:solidFill>
            <a:srgbClr val="009386">
              <a:alpha val="20000"/>
            </a:srgbClr>
          </a:solidFill>
          <a:ln>
            <a:noFill/>
          </a:ln>
        </p:spPr>
        <p:txBody>
          <a:bodyPr spcFirstLastPara="1" wrap="square" lIns="274300" tIns="274300" rIns="274300" bIns="274300" anchor="ctr" anchorCtr="0">
            <a:noAutofit/>
          </a:bodyPr>
          <a:lstStyle/>
          <a:p>
            <a:pPr marL="0" marR="0" lvl="0" indent="0" algn="ctr" rtl="0">
              <a:spcBef>
                <a:spcPts val="0"/>
              </a:spcBef>
              <a:spcAft>
                <a:spcPts val="0"/>
              </a:spcAft>
              <a:buNone/>
            </a:pPr>
            <a:r>
              <a:rPr lang="en-GB" sz="1400">
                <a:solidFill>
                  <a:srgbClr val="232321"/>
                </a:solidFill>
                <a:latin typeface="Arial"/>
                <a:ea typeface="Arial"/>
                <a:cs typeface="Arial"/>
                <a:sym typeface="Arial"/>
              </a:rPr>
              <a:t>Henri Coandă și Traian Vuia au fost doi inventatori pasionați de avioane. </a:t>
            </a:r>
            <a:endParaRPr/>
          </a:p>
        </p:txBody>
      </p:sp>
      <p:sp>
        <p:nvSpPr>
          <p:cNvPr id="234" name="Google Shape;234;p13"/>
          <p:cNvSpPr/>
          <p:nvPr/>
        </p:nvSpPr>
        <p:spPr>
          <a:xfrm>
            <a:off x="920495" y="2283595"/>
            <a:ext cx="2348757" cy="1075528"/>
          </a:xfrm>
          <a:prstGeom prst="roundRect">
            <a:avLst>
              <a:gd name="adj" fmla="val 30696"/>
            </a:avLst>
          </a:prstGeom>
          <a:solidFill>
            <a:srgbClr val="009386">
              <a:alpha val="20000"/>
            </a:srgbClr>
          </a:solidFill>
          <a:ln>
            <a:noFill/>
          </a:ln>
        </p:spPr>
        <p:txBody>
          <a:bodyPr spcFirstLastPara="1" wrap="square" lIns="274300" tIns="274300" rIns="274300" bIns="274300" anchor="ctr" anchorCtr="0">
            <a:noAutofit/>
          </a:bodyPr>
          <a:lstStyle/>
          <a:p>
            <a:pPr marL="0" marR="0" lvl="0" indent="0" algn="ctr" rtl="0">
              <a:spcBef>
                <a:spcPts val="0"/>
              </a:spcBef>
              <a:spcAft>
                <a:spcPts val="0"/>
              </a:spcAft>
              <a:buNone/>
            </a:pPr>
            <a:r>
              <a:rPr lang="en-GB" sz="1400">
                <a:solidFill>
                  <a:srgbClr val="232321"/>
                </a:solidFill>
                <a:latin typeface="Arial"/>
                <a:ea typeface="Arial"/>
                <a:cs typeface="Arial"/>
                <a:sym typeface="Arial"/>
              </a:rPr>
              <a:t>Un român pe nume Petrache Poenaru a inventat stiloul.</a:t>
            </a:r>
            <a:endParaRPr/>
          </a:p>
        </p:txBody>
      </p:sp>
      <p:grpSp>
        <p:nvGrpSpPr>
          <p:cNvPr id="235" name="Google Shape;235;p13"/>
          <p:cNvGrpSpPr/>
          <p:nvPr/>
        </p:nvGrpSpPr>
        <p:grpSpPr>
          <a:xfrm>
            <a:off x="1030403" y="4016881"/>
            <a:ext cx="2128939" cy="2128939"/>
            <a:chOff x="1030403" y="4016881"/>
            <a:chExt cx="2128939" cy="2128939"/>
          </a:xfrm>
        </p:grpSpPr>
        <p:sp>
          <p:nvSpPr>
            <p:cNvPr id="236" name="Google Shape;236;p13"/>
            <p:cNvSpPr/>
            <p:nvPr/>
          </p:nvSpPr>
          <p:spPr>
            <a:xfrm>
              <a:off x="1030403" y="4016881"/>
              <a:ext cx="2128939" cy="2128939"/>
            </a:xfrm>
            <a:prstGeom prst="ellipse">
              <a:avLst/>
            </a:prstGeom>
            <a:solidFill>
              <a:srgbClr val="009386">
                <a:alpha val="29803"/>
              </a:srgbClr>
            </a:solidFill>
            <a:ln w="38100" cap="rnd" cmpd="sng">
              <a:solidFill>
                <a:srgbClr val="00938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237" name="Google Shape;237;p13"/>
            <p:cNvPicPr preferRelativeResize="0"/>
            <p:nvPr/>
          </p:nvPicPr>
          <p:blipFill rotWithShape="1">
            <a:blip r:embed="rId3">
              <a:alphaModFix/>
            </a:blip>
            <a:srcRect l="15085" t="15085" r="15085" b="15085"/>
            <a:stretch/>
          </p:blipFill>
          <p:spPr>
            <a:xfrm>
              <a:off x="1170080" y="4156558"/>
              <a:ext cx="1849584" cy="1849584"/>
            </a:xfrm>
            <a:prstGeom prst="rect">
              <a:avLst/>
            </a:prstGeom>
            <a:noFill/>
            <a:ln>
              <a:noFill/>
            </a:ln>
          </p:spPr>
        </p:pic>
      </p:grpSp>
      <p:grpSp>
        <p:nvGrpSpPr>
          <p:cNvPr id="238" name="Google Shape;238;p13"/>
          <p:cNvGrpSpPr/>
          <p:nvPr/>
        </p:nvGrpSpPr>
        <p:grpSpPr>
          <a:xfrm>
            <a:off x="3586191" y="4016881"/>
            <a:ext cx="2128939" cy="2128939"/>
            <a:chOff x="3586191" y="4016881"/>
            <a:chExt cx="2128939" cy="2128939"/>
          </a:xfrm>
        </p:grpSpPr>
        <p:sp>
          <p:nvSpPr>
            <p:cNvPr id="239" name="Google Shape;239;p13"/>
            <p:cNvSpPr/>
            <p:nvPr/>
          </p:nvSpPr>
          <p:spPr>
            <a:xfrm>
              <a:off x="3586191" y="4016881"/>
              <a:ext cx="2128939" cy="2128939"/>
            </a:xfrm>
            <a:prstGeom prst="ellipse">
              <a:avLst/>
            </a:prstGeom>
            <a:solidFill>
              <a:srgbClr val="009386">
                <a:alpha val="29803"/>
              </a:srgbClr>
            </a:solidFill>
            <a:ln w="38100" cap="rnd" cmpd="sng">
              <a:solidFill>
                <a:srgbClr val="00938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240" name="Google Shape;240;p13" descr="A picture containing logo&#10;&#10;Description automatically generated"/>
            <p:cNvPicPr preferRelativeResize="0"/>
            <p:nvPr/>
          </p:nvPicPr>
          <p:blipFill rotWithShape="1">
            <a:blip r:embed="rId4">
              <a:alphaModFix/>
            </a:blip>
            <a:srcRect l="14930" t="14930" r="14929" b="14929"/>
            <a:stretch/>
          </p:blipFill>
          <p:spPr>
            <a:xfrm>
              <a:off x="3725868" y="4156558"/>
              <a:ext cx="1849584" cy="1849584"/>
            </a:xfrm>
            <a:prstGeom prst="rect">
              <a:avLst/>
            </a:prstGeom>
            <a:noFill/>
            <a:ln>
              <a:noFill/>
            </a:ln>
          </p:spPr>
        </p:pic>
      </p:grpSp>
      <p:grpSp>
        <p:nvGrpSpPr>
          <p:cNvPr id="241" name="Google Shape;241;p13"/>
          <p:cNvGrpSpPr/>
          <p:nvPr/>
        </p:nvGrpSpPr>
        <p:grpSpPr>
          <a:xfrm>
            <a:off x="6141979" y="4016881"/>
            <a:ext cx="2128939" cy="2128939"/>
            <a:chOff x="6141979" y="4016881"/>
            <a:chExt cx="2128939" cy="2128939"/>
          </a:xfrm>
        </p:grpSpPr>
        <p:sp>
          <p:nvSpPr>
            <p:cNvPr id="242" name="Google Shape;242;p13"/>
            <p:cNvSpPr/>
            <p:nvPr/>
          </p:nvSpPr>
          <p:spPr>
            <a:xfrm>
              <a:off x="6141979" y="4016881"/>
              <a:ext cx="2128939" cy="2128939"/>
            </a:xfrm>
            <a:prstGeom prst="ellipse">
              <a:avLst/>
            </a:prstGeom>
            <a:solidFill>
              <a:srgbClr val="009386">
                <a:alpha val="29803"/>
              </a:srgbClr>
            </a:solidFill>
            <a:ln w="38100" cap="rnd" cmpd="sng">
              <a:solidFill>
                <a:srgbClr val="00938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243" name="Google Shape;243;p13" descr="Logo&#10;&#10;Description automatically generated"/>
            <p:cNvPicPr preferRelativeResize="0"/>
            <p:nvPr/>
          </p:nvPicPr>
          <p:blipFill rotWithShape="1">
            <a:blip r:embed="rId5">
              <a:alphaModFix/>
            </a:blip>
            <a:srcRect l="13730" t="15521" r="15522" b="15522"/>
            <a:stretch/>
          </p:blipFill>
          <p:spPr>
            <a:xfrm>
              <a:off x="6257622" y="4156558"/>
              <a:ext cx="1897652" cy="1849584"/>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500"/>
                                        <p:tgtEl>
                                          <p:spTgt spid="23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9"/>
                                        </p:tgtEl>
                                        <p:attrNameLst>
                                          <p:attrName>style.visibility</p:attrName>
                                        </p:attrNameLst>
                                      </p:cBhvr>
                                      <p:to>
                                        <p:strVal val="visible"/>
                                      </p:to>
                                    </p:set>
                                    <p:animEffect transition="in" filter="fade">
                                      <p:cBhvr>
                                        <p:cTn id="11" dur="500"/>
                                        <p:tgtEl>
                                          <p:spTgt spid="22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35"/>
                                        </p:tgtEl>
                                        <p:attrNameLst>
                                          <p:attrName>style.visibility</p:attrName>
                                        </p:attrNameLst>
                                      </p:cBhvr>
                                      <p:to>
                                        <p:strVal val="visible"/>
                                      </p:to>
                                    </p:set>
                                    <p:animEffect transition="in" filter="fade">
                                      <p:cBhvr>
                                        <p:cTn id="15" dur="1000"/>
                                        <p:tgtEl>
                                          <p:spTgt spid="23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3"/>
                                        </p:tgtEl>
                                        <p:attrNameLst>
                                          <p:attrName>style.visibility</p:attrName>
                                        </p:attrNameLst>
                                      </p:cBhvr>
                                      <p:to>
                                        <p:strVal val="visible"/>
                                      </p:to>
                                    </p:set>
                                    <p:animEffect transition="in" filter="fade">
                                      <p:cBhvr>
                                        <p:cTn id="20" dur="500"/>
                                        <p:tgtEl>
                                          <p:spTgt spid="233"/>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230"/>
                                        </p:tgtEl>
                                        <p:attrNameLst>
                                          <p:attrName>style.visibility</p:attrName>
                                        </p:attrNameLst>
                                      </p:cBhvr>
                                      <p:to>
                                        <p:strVal val="visible"/>
                                      </p:to>
                                    </p:set>
                                    <p:animEffect transition="in" filter="fade">
                                      <p:cBhvr>
                                        <p:cTn id="24" dur="500"/>
                                        <p:tgtEl>
                                          <p:spTgt spid="230"/>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238"/>
                                        </p:tgtEl>
                                        <p:attrNameLst>
                                          <p:attrName>style.visibility</p:attrName>
                                        </p:attrNameLst>
                                      </p:cBhvr>
                                      <p:to>
                                        <p:strVal val="visible"/>
                                      </p:to>
                                    </p:set>
                                    <p:animEffect transition="in" filter="fade">
                                      <p:cBhvr>
                                        <p:cTn id="28" dur="1000"/>
                                        <p:tgtEl>
                                          <p:spTgt spid="23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32"/>
                                        </p:tgtEl>
                                        <p:attrNameLst>
                                          <p:attrName>style.visibility</p:attrName>
                                        </p:attrNameLst>
                                      </p:cBhvr>
                                      <p:to>
                                        <p:strVal val="visible"/>
                                      </p:to>
                                    </p:set>
                                    <p:animEffect transition="in" filter="fade">
                                      <p:cBhvr>
                                        <p:cTn id="33" dur="500"/>
                                        <p:tgtEl>
                                          <p:spTgt spid="232"/>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231"/>
                                        </p:tgtEl>
                                        <p:attrNameLst>
                                          <p:attrName>style.visibility</p:attrName>
                                        </p:attrNameLst>
                                      </p:cBhvr>
                                      <p:to>
                                        <p:strVal val="visible"/>
                                      </p:to>
                                    </p:set>
                                    <p:animEffect transition="in" filter="fade">
                                      <p:cBhvr>
                                        <p:cTn id="37" dur="500"/>
                                        <p:tgtEl>
                                          <p:spTgt spid="231"/>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241"/>
                                        </p:tgtEl>
                                        <p:attrNameLst>
                                          <p:attrName>style.visibility</p:attrName>
                                        </p:attrNameLst>
                                      </p:cBhvr>
                                      <p:to>
                                        <p:strVal val="visible"/>
                                      </p:to>
                                    </p:set>
                                    <p:animEffect transition="in" filter="fade">
                                      <p:cBhvr>
                                        <p:cTn id="41" dur="10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4"/>
          <p:cNvSpPr/>
          <p:nvPr/>
        </p:nvSpPr>
        <p:spPr>
          <a:xfrm rot="-195544">
            <a:off x="3407617" y="2713352"/>
            <a:ext cx="826132" cy="757392"/>
          </a:xfrm>
          <a:custGeom>
            <a:avLst/>
            <a:gdLst/>
            <a:ahLst/>
            <a:cxnLst/>
            <a:rect l="l" t="t" r="r" b="b"/>
            <a:pathLst>
              <a:path w="3800805" h="3484555" extrusionOk="0">
                <a:moveTo>
                  <a:pt x="1500416" y="0"/>
                </a:moveTo>
                <a:cubicBezTo>
                  <a:pt x="1909913" y="0"/>
                  <a:pt x="2275798" y="186730"/>
                  <a:pt x="2517566" y="479685"/>
                </a:cubicBezTo>
                <a:lnTo>
                  <a:pt x="2573544" y="554543"/>
                </a:lnTo>
                <a:lnTo>
                  <a:pt x="2647005" y="527141"/>
                </a:lnTo>
                <a:cubicBezTo>
                  <a:pt x="2730549" y="500658"/>
                  <a:pt x="2819373" y="486392"/>
                  <a:pt x="2911467" y="486392"/>
                </a:cubicBezTo>
                <a:cubicBezTo>
                  <a:pt x="3402635" y="486392"/>
                  <a:pt x="3800805" y="892187"/>
                  <a:pt x="3800805" y="1392760"/>
                </a:cubicBezTo>
                <a:cubicBezTo>
                  <a:pt x="3800805" y="1643047"/>
                  <a:pt x="3701263" y="1869639"/>
                  <a:pt x="3540324" y="2033659"/>
                </a:cubicBezTo>
                <a:lnTo>
                  <a:pt x="3419144" y="2135556"/>
                </a:lnTo>
                <a:lnTo>
                  <a:pt x="3430161" y="2173187"/>
                </a:lnTo>
                <a:cubicBezTo>
                  <a:pt x="3446714" y="2244235"/>
                  <a:pt x="3455407" y="2317798"/>
                  <a:pt x="3455407" y="2393144"/>
                </a:cubicBezTo>
                <a:cubicBezTo>
                  <a:pt x="3455407" y="2995914"/>
                  <a:pt x="2899054" y="3484555"/>
                  <a:pt x="2212758" y="3484555"/>
                </a:cubicBezTo>
                <a:cubicBezTo>
                  <a:pt x="1837440" y="3484555"/>
                  <a:pt x="1500984" y="3338416"/>
                  <a:pt x="1273132" y="3107392"/>
                </a:cubicBezTo>
                <a:lnTo>
                  <a:pt x="1223574" y="3047694"/>
                </a:lnTo>
                <a:lnTo>
                  <a:pt x="1153800" y="3073721"/>
                </a:lnTo>
                <a:cubicBezTo>
                  <a:pt x="1070257" y="3100203"/>
                  <a:pt x="981432" y="3114469"/>
                  <a:pt x="889338" y="3114469"/>
                </a:cubicBezTo>
                <a:cubicBezTo>
                  <a:pt x="398170" y="3114469"/>
                  <a:pt x="0" y="2708674"/>
                  <a:pt x="0" y="2208101"/>
                </a:cubicBezTo>
                <a:cubicBezTo>
                  <a:pt x="0" y="2020386"/>
                  <a:pt x="55993" y="1846000"/>
                  <a:pt x="151885" y="1701342"/>
                </a:cubicBezTo>
                <a:lnTo>
                  <a:pt x="219395" y="1617952"/>
                </a:lnTo>
                <a:lnTo>
                  <a:pt x="195052" y="1502497"/>
                </a:lnTo>
                <a:cubicBezTo>
                  <a:pt x="186623" y="1442258"/>
                  <a:pt x="182264" y="1380714"/>
                  <a:pt x="182264" y="1318152"/>
                </a:cubicBezTo>
                <a:cubicBezTo>
                  <a:pt x="182264" y="590157"/>
                  <a:pt x="772421" y="0"/>
                  <a:pt x="1500416" y="0"/>
                </a:cubicBezTo>
                <a:close/>
              </a:path>
            </a:pathLst>
          </a:custGeom>
          <a:solidFill>
            <a:srgbClr val="009386">
              <a:alpha val="20000"/>
            </a:srgbClr>
          </a:solidFill>
          <a:ln>
            <a:noFill/>
          </a:ln>
        </p:spPr>
        <p:txBody>
          <a:bodyPr spcFirstLastPara="1" wrap="square" lIns="274300" tIns="274300" rIns="2468875" bIns="274300" anchor="ctr" anchorCtr="0">
            <a:noAutofit/>
          </a:bodyPr>
          <a:lstStyle/>
          <a:p>
            <a:pPr marL="0" marR="0" lvl="0" indent="0" algn="ctr" rtl="0">
              <a:spcBef>
                <a:spcPts val="0"/>
              </a:spcBef>
              <a:spcAft>
                <a:spcPts val="0"/>
              </a:spcAft>
              <a:buNone/>
            </a:pPr>
            <a:endParaRPr sz="1800">
              <a:solidFill>
                <a:srgbClr val="232321"/>
              </a:solidFill>
              <a:latin typeface="Arial"/>
              <a:ea typeface="Arial"/>
              <a:cs typeface="Arial"/>
              <a:sym typeface="Arial"/>
            </a:endParaRPr>
          </a:p>
        </p:txBody>
      </p:sp>
      <p:sp>
        <p:nvSpPr>
          <p:cNvPr id="249" name="Google Shape;249;p14"/>
          <p:cNvSpPr/>
          <p:nvPr/>
        </p:nvSpPr>
        <p:spPr>
          <a:xfrm rot="1625710">
            <a:off x="2299352" y="903854"/>
            <a:ext cx="1786142" cy="1637524"/>
          </a:xfrm>
          <a:custGeom>
            <a:avLst/>
            <a:gdLst/>
            <a:ahLst/>
            <a:cxnLst/>
            <a:rect l="l" t="t" r="r" b="b"/>
            <a:pathLst>
              <a:path w="3800805" h="3484555" extrusionOk="0">
                <a:moveTo>
                  <a:pt x="1500416" y="0"/>
                </a:moveTo>
                <a:cubicBezTo>
                  <a:pt x="1909913" y="0"/>
                  <a:pt x="2275798" y="186730"/>
                  <a:pt x="2517566" y="479685"/>
                </a:cubicBezTo>
                <a:lnTo>
                  <a:pt x="2573544" y="554543"/>
                </a:lnTo>
                <a:lnTo>
                  <a:pt x="2647005" y="527141"/>
                </a:lnTo>
                <a:cubicBezTo>
                  <a:pt x="2730549" y="500658"/>
                  <a:pt x="2819373" y="486392"/>
                  <a:pt x="2911467" y="486392"/>
                </a:cubicBezTo>
                <a:cubicBezTo>
                  <a:pt x="3402635" y="486392"/>
                  <a:pt x="3800805" y="892187"/>
                  <a:pt x="3800805" y="1392760"/>
                </a:cubicBezTo>
                <a:cubicBezTo>
                  <a:pt x="3800805" y="1643047"/>
                  <a:pt x="3701263" y="1869639"/>
                  <a:pt x="3540324" y="2033659"/>
                </a:cubicBezTo>
                <a:lnTo>
                  <a:pt x="3419144" y="2135556"/>
                </a:lnTo>
                <a:lnTo>
                  <a:pt x="3430161" y="2173187"/>
                </a:lnTo>
                <a:cubicBezTo>
                  <a:pt x="3446714" y="2244235"/>
                  <a:pt x="3455407" y="2317798"/>
                  <a:pt x="3455407" y="2393144"/>
                </a:cubicBezTo>
                <a:cubicBezTo>
                  <a:pt x="3455407" y="2995914"/>
                  <a:pt x="2899054" y="3484555"/>
                  <a:pt x="2212758" y="3484555"/>
                </a:cubicBezTo>
                <a:cubicBezTo>
                  <a:pt x="1837440" y="3484555"/>
                  <a:pt x="1500984" y="3338416"/>
                  <a:pt x="1273132" y="3107392"/>
                </a:cubicBezTo>
                <a:lnTo>
                  <a:pt x="1223574" y="3047694"/>
                </a:lnTo>
                <a:lnTo>
                  <a:pt x="1153800" y="3073721"/>
                </a:lnTo>
                <a:cubicBezTo>
                  <a:pt x="1070257" y="3100203"/>
                  <a:pt x="981432" y="3114469"/>
                  <a:pt x="889338" y="3114469"/>
                </a:cubicBezTo>
                <a:cubicBezTo>
                  <a:pt x="398170" y="3114469"/>
                  <a:pt x="0" y="2708674"/>
                  <a:pt x="0" y="2208101"/>
                </a:cubicBezTo>
                <a:cubicBezTo>
                  <a:pt x="0" y="2020386"/>
                  <a:pt x="55993" y="1846000"/>
                  <a:pt x="151885" y="1701342"/>
                </a:cubicBezTo>
                <a:lnTo>
                  <a:pt x="219395" y="1617952"/>
                </a:lnTo>
                <a:lnTo>
                  <a:pt x="195052" y="1502497"/>
                </a:lnTo>
                <a:cubicBezTo>
                  <a:pt x="186623" y="1442258"/>
                  <a:pt x="182264" y="1380714"/>
                  <a:pt x="182264" y="1318152"/>
                </a:cubicBezTo>
                <a:cubicBezTo>
                  <a:pt x="182264" y="590157"/>
                  <a:pt x="772421" y="0"/>
                  <a:pt x="1500416" y="0"/>
                </a:cubicBezTo>
                <a:close/>
              </a:path>
            </a:pathLst>
          </a:custGeom>
          <a:solidFill>
            <a:srgbClr val="009386">
              <a:alpha val="20000"/>
            </a:srgbClr>
          </a:solidFill>
          <a:ln>
            <a:noFill/>
          </a:ln>
        </p:spPr>
        <p:txBody>
          <a:bodyPr spcFirstLastPara="1" wrap="square" lIns="274300" tIns="274300" rIns="2468875" bIns="274300" anchor="ctr" anchorCtr="0">
            <a:noAutofit/>
          </a:bodyPr>
          <a:lstStyle/>
          <a:p>
            <a:pPr marL="0" marR="0" lvl="0" indent="0" algn="ctr" rtl="0">
              <a:spcBef>
                <a:spcPts val="0"/>
              </a:spcBef>
              <a:spcAft>
                <a:spcPts val="0"/>
              </a:spcAft>
              <a:buNone/>
            </a:pPr>
            <a:endParaRPr sz="1800">
              <a:solidFill>
                <a:srgbClr val="232321"/>
              </a:solidFill>
              <a:latin typeface="Arial"/>
              <a:ea typeface="Arial"/>
              <a:cs typeface="Arial"/>
              <a:sym typeface="Arial"/>
            </a:endParaRPr>
          </a:p>
        </p:txBody>
      </p:sp>
      <p:sp>
        <p:nvSpPr>
          <p:cNvPr id="250" name="Google Shape;250;p14"/>
          <p:cNvSpPr/>
          <p:nvPr/>
        </p:nvSpPr>
        <p:spPr>
          <a:xfrm>
            <a:off x="4521425" y="1553502"/>
            <a:ext cx="2974510" cy="698954"/>
          </a:xfrm>
          <a:prstGeom prst="roundRect">
            <a:avLst>
              <a:gd name="adj" fmla="val 50000"/>
            </a:avLst>
          </a:prstGeom>
          <a:solidFill>
            <a:srgbClr val="009386">
              <a:alpha val="20000"/>
            </a:srgbClr>
          </a:solidFill>
          <a:ln>
            <a:noFill/>
          </a:ln>
        </p:spPr>
        <p:txBody>
          <a:bodyPr spcFirstLastPara="1" wrap="square" lIns="274300" tIns="274300" rIns="274300" bIns="274300" anchor="ctr" anchorCtr="0">
            <a:noAutofit/>
          </a:bodyPr>
          <a:lstStyle/>
          <a:p>
            <a:pPr marL="0" marR="0" lvl="0" indent="0" algn="ctr" rtl="0">
              <a:spcBef>
                <a:spcPts val="0"/>
              </a:spcBef>
              <a:spcAft>
                <a:spcPts val="0"/>
              </a:spcAft>
              <a:buNone/>
            </a:pPr>
            <a:r>
              <a:rPr lang="en-GB" sz="1800">
                <a:solidFill>
                  <a:srgbClr val="232321"/>
                </a:solidFill>
                <a:latin typeface="Arial"/>
                <a:ea typeface="Arial"/>
                <a:cs typeface="Arial"/>
                <a:sym typeface="Arial"/>
              </a:rPr>
              <a:t>Ce este cultura?</a:t>
            </a:r>
            <a:endParaRPr sz="1800">
              <a:solidFill>
                <a:srgbClr val="232321"/>
              </a:solidFill>
              <a:latin typeface="Arial"/>
              <a:ea typeface="Arial"/>
              <a:cs typeface="Arial"/>
              <a:sym typeface="Arial"/>
            </a:endParaRPr>
          </a:p>
        </p:txBody>
      </p:sp>
      <p:grpSp>
        <p:nvGrpSpPr>
          <p:cNvPr id="251" name="Google Shape;251;p14"/>
          <p:cNvGrpSpPr/>
          <p:nvPr/>
        </p:nvGrpSpPr>
        <p:grpSpPr>
          <a:xfrm>
            <a:off x="4521425" y="4058306"/>
            <a:ext cx="2974510" cy="846537"/>
            <a:chOff x="5032124" y="2680399"/>
            <a:chExt cx="2974510" cy="846537"/>
          </a:xfrm>
        </p:grpSpPr>
        <p:sp>
          <p:nvSpPr>
            <p:cNvPr id="252" name="Google Shape;252;p14"/>
            <p:cNvSpPr/>
            <p:nvPr/>
          </p:nvSpPr>
          <p:spPr>
            <a:xfrm>
              <a:off x="5032124" y="2680399"/>
              <a:ext cx="2974510" cy="698954"/>
            </a:xfrm>
            <a:prstGeom prst="roundRect">
              <a:avLst>
                <a:gd name="adj" fmla="val 50000"/>
              </a:avLst>
            </a:prstGeom>
            <a:solidFill>
              <a:srgbClr val="009386">
                <a:alpha val="20000"/>
              </a:srgbClr>
            </a:solidFill>
            <a:ln>
              <a:noFill/>
            </a:ln>
          </p:spPr>
          <p:txBody>
            <a:bodyPr spcFirstLastPara="1" wrap="square" lIns="274300" tIns="274300" rIns="274300" bIns="274300" anchor="ctr" anchorCtr="0">
              <a:noAutofit/>
            </a:bodyPr>
            <a:lstStyle/>
            <a:p>
              <a:pPr marL="0" marR="0" lvl="0" indent="0" algn="ctr" rtl="0">
                <a:spcBef>
                  <a:spcPts val="0"/>
                </a:spcBef>
                <a:spcAft>
                  <a:spcPts val="0"/>
                </a:spcAft>
                <a:buNone/>
              </a:pPr>
              <a:r>
                <a:rPr lang="en-GB" sz="1800">
                  <a:solidFill>
                    <a:srgbClr val="232321"/>
                  </a:solidFill>
                  <a:latin typeface="Arial"/>
                  <a:ea typeface="Arial"/>
                  <a:cs typeface="Arial"/>
                  <a:sym typeface="Arial"/>
                </a:rPr>
                <a:t>Ce limbă vorbim noi?</a:t>
              </a:r>
              <a:endParaRPr sz="1800">
                <a:solidFill>
                  <a:srgbClr val="232321"/>
                </a:solidFill>
                <a:latin typeface="Arial"/>
                <a:ea typeface="Arial"/>
                <a:cs typeface="Arial"/>
                <a:sym typeface="Arial"/>
              </a:endParaRPr>
            </a:p>
          </p:txBody>
        </p:sp>
        <p:cxnSp>
          <p:nvCxnSpPr>
            <p:cNvPr id="253" name="Google Shape;253;p14"/>
            <p:cNvCxnSpPr/>
            <p:nvPr/>
          </p:nvCxnSpPr>
          <p:spPr>
            <a:xfrm rot="10800000">
              <a:off x="5940797" y="3518159"/>
              <a:ext cx="1157161" cy="8777"/>
            </a:xfrm>
            <a:prstGeom prst="straightConnector1">
              <a:avLst/>
            </a:prstGeom>
            <a:solidFill>
              <a:srgbClr val="009386">
                <a:alpha val="29803"/>
              </a:srgbClr>
            </a:solidFill>
            <a:ln w="38100" cap="rnd" cmpd="sng">
              <a:solidFill>
                <a:srgbClr val="009386"/>
              </a:solidFill>
              <a:prstDash val="dash"/>
              <a:miter lim="800000"/>
              <a:headEnd type="none" w="sm" len="sm"/>
              <a:tailEnd type="none" w="sm" len="sm"/>
            </a:ln>
          </p:spPr>
        </p:cxnSp>
      </p:grpSp>
      <p:grpSp>
        <p:nvGrpSpPr>
          <p:cNvPr id="254" name="Google Shape;254;p14"/>
          <p:cNvGrpSpPr/>
          <p:nvPr/>
        </p:nvGrpSpPr>
        <p:grpSpPr>
          <a:xfrm>
            <a:off x="4277233" y="5196047"/>
            <a:ext cx="3462890" cy="846537"/>
            <a:chOff x="4543744" y="4535444"/>
            <a:chExt cx="3462890" cy="846537"/>
          </a:xfrm>
        </p:grpSpPr>
        <p:sp>
          <p:nvSpPr>
            <p:cNvPr id="255" name="Google Shape;255;p14"/>
            <p:cNvSpPr/>
            <p:nvPr/>
          </p:nvSpPr>
          <p:spPr>
            <a:xfrm>
              <a:off x="4543744" y="4535444"/>
              <a:ext cx="3462890" cy="698954"/>
            </a:xfrm>
            <a:prstGeom prst="roundRect">
              <a:avLst>
                <a:gd name="adj" fmla="val 50000"/>
              </a:avLst>
            </a:prstGeom>
            <a:solidFill>
              <a:srgbClr val="009386">
                <a:alpha val="20000"/>
              </a:srgbClr>
            </a:solidFill>
            <a:ln>
              <a:noFill/>
            </a:ln>
          </p:spPr>
          <p:txBody>
            <a:bodyPr spcFirstLastPara="1" wrap="square" lIns="274300" tIns="274300" rIns="274300" bIns="274300" anchor="ctr" anchorCtr="0">
              <a:noAutofit/>
            </a:bodyPr>
            <a:lstStyle/>
            <a:p>
              <a:pPr marL="0" marR="0" lvl="0" indent="0" algn="ctr" rtl="0">
                <a:spcBef>
                  <a:spcPts val="0"/>
                </a:spcBef>
                <a:spcAft>
                  <a:spcPts val="0"/>
                </a:spcAft>
                <a:buNone/>
              </a:pPr>
              <a:r>
                <a:rPr lang="en-GB" sz="1800">
                  <a:solidFill>
                    <a:srgbClr val="232321"/>
                  </a:solidFill>
                  <a:latin typeface="Arial"/>
                  <a:ea typeface="Arial"/>
                  <a:cs typeface="Arial"/>
                  <a:sym typeface="Arial"/>
                </a:rPr>
                <a:t>Îți amintești o poveste sau o poezie românească?</a:t>
              </a:r>
              <a:endParaRPr/>
            </a:p>
          </p:txBody>
        </p:sp>
        <p:cxnSp>
          <p:nvCxnSpPr>
            <p:cNvPr id="256" name="Google Shape;256;p14"/>
            <p:cNvCxnSpPr/>
            <p:nvPr/>
          </p:nvCxnSpPr>
          <p:spPr>
            <a:xfrm rot="10800000">
              <a:off x="5739872" y="5373204"/>
              <a:ext cx="1157161" cy="8777"/>
            </a:xfrm>
            <a:prstGeom prst="straightConnector1">
              <a:avLst/>
            </a:prstGeom>
            <a:solidFill>
              <a:srgbClr val="009386">
                <a:alpha val="29803"/>
              </a:srgbClr>
            </a:solidFill>
            <a:ln w="38100" cap="rnd" cmpd="sng">
              <a:solidFill>
                <a:srgbClr val="009386"/>
              </a:solidFill>
              <a:prstDash val="dash"/>
              <a:miter lim="800000"/>
              <a:headEnd type="none" w="sm" len="sm"/>
              <a:tailEnd type="none" w="sm" len="sm"/>
            </a:ln>
          </p:spPr>
        </p:cxnSp>
      </p:grpSp>
      <p:sp>
        <p:nvSpPr>
          <p:cNvPr id="257" name="Google Shape;257;p14"/>
          <p:cNvSpPr>
            <a:spLocks noGrp="1"/>
          </p:cNvSpPr>
          <p:nvPr>
            <p:ph type="title"/>
          </p:nvPr>
        </p:nvSpPr>
        <p:spPr>
          <a:xfrm>
            <a:off x="3804378" y="465813"/>
            <a:ext cx="4495128" cy="961467"/>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r" rtl="0">
              <a:lnSpc>
                <a:spcPct val="90000"/>
              </a:lnSpc>
              <a:spcBef>
                <a:spcPts val="0"/>
              </a:spcBef>
              <a:spcAft>
                <a:spcPts val="0"/>
              </a:spcAft>
              <a:buClr>
                <a:srgbClr val="232321"/>
              </a:buClr>
              <a:buSzPts val="4000"/>
              <a:buFont typeface="Arial"/>
              <a:buNone/>
            </a:pPr>
            <a:r>
              <a:rPr lang="en-GB">
                <a:solidFill>
                  <a:srgbClr val="232321"/>
                </a:solidFill>
              </a:rPr>
              <a:t>Să ne amintim!</a:t>
            </a:r>
            <a:endParaRPr>
              <a:solidFill>
                <a:srgbClr val="232321"/>
              </a:solidFill>
            </a:endParaRPr>
          </a:p>
        </p:txBody>
      </p:sp>
      <p:grpSp>
        <p:nvGrpSpPr>
          <p:cNvPr id="258" name="Google Shape;258;p14"/>
          <p:cNvGrpSpPr/>
          <p:nvPr/>
        </p:nvGrpSpPr>
        <p:grpSpPr>
          <a:xfrm>
            <a:off x="3983865" y="2252456"/>
            <a:ext cx="4049629" cy="1572089"/>
            <a:chOff x="4494564" y="2314441"/>
            <a:chExt cx="4049629" cy="1572089"/>
          </a:xfrm>
        </p:grpSpPr>
        <p:cxnSp>
          <p:nvCxnSpPr>
            <p:cNvPr id="259" name="Google Shape;259;p14"/>
            <p:cNvCxnSpPr/>
            <p:nvPr/>
          </p:nvCxnSpPr>
          <p:spPr>
            <a:xfrm>
              <a:off x="6562641" y="2314441"/>
              <a:ext cx="0" cy="311847"/>
            </a:xfrm>
            <a:prstGeom prst="straightConnector1">
              <a:avLst/>
            </a:prstGeom>
            <a:noFill/>
            <a:ln w="38100" cap="rnd" cmpd="sng">
              <a:solidFill>
                <a:srgbClr val="F9B000"/>
              </a:solidFill>
              <a:prstDash val="solid"/>
              <a:round/>
              <a:headEnd type="none" w="sm" len="sm"/>
              <a:tailEnd type="none" w="sm" len="sm"/>
            </a:ln>
          </p:spPr>
        </p:cxnSp>
        <p:sp>
          <p:nvSpPr>
            <p:cNvPr id="260" name="Google Shape;260;p14"/>
            <p:cNvSpPr/>
            <p:nvPr/>
          </p:nvSpPr>
          <p:spPr>
            <a:xfrm>
              <a:off x="4494564" y="2548202"/>
              <a:ext cx="4049629" cy="1338328"/>
            </a:xfrm>
            <a:prstGeom prst="roundRect">
              <a:avLst>
                <a:gd name="adj" fmla="val 25511"/>
              </a:avLst>
            </a:prstGeom>
            <a:solidFill>
              <a:schemeClr val="lt1"/>
            </a:solidFill>
            <a:ln w="38100" cap="flat" cmpd="sng">
              <a:solidFill>
                <a:srgbClr val="F9B0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en-GB" sz="1800">
                  <a:solidFill>
                    <a:srgbClr val="232321"/>
                  </a:solidFill>
                  <a:latin typeface="Arial"/>
                  <a:ea typeface="Arial"/>
                  <a:cs typeface="Arial"/>
                  <a:sym typeface="Arial"/>
                </a:rPr>
                <a:t>Cultura cuprinde aspecte unice ale unui popor, precum: limba, legendele, istoria, arta și știința</a:t>
              </a:r>
              <a:endParaRPr sz="1800">
                <a:solidFill>
                  <a:srgbClr val="232321"/>
                </a:solidFill>
                <a:latin typeface="Arial"/>
                <a:ea typeface="Arial"/>
                <a:cs typeface="Arial"/>
                <a:sym typeface="Arial"/>
              </a:endParaRPr>
            </a:p>
          </p:txBody>
        </p:sp>
      </p:grpSp>
      <p:pic>
        <p:nvPicPr>
          <p:cNvPr id="261" name="Google Shape;261;p14" descr="A cartoon of a child&#10;&#10;Description automatically generated with low confidence"/>
          <p:cNvPicPr preferRelativeResize="0"/>
          <p:nvPr/>
        </p:nvPicPr>
        <p:blipFill rotWithShape="1">
          <a:blip r:embed="rId3">
            <a:alphaModFix/>
          </a:blip>
          <a:srcRect/>
          <a:stretch/>
        </p:blipFill>
        <p:spPr>
          <a:xfrm>
            <a:off x="1072263" y="1006422"/>
            <a:ext cx="1760978" cy="5036162"/>
          </a:xfrm>
          <a:prstGeom prst="rect">
            <a:avLst/>
          </a:prstGeom>
          <a:noFill/>
          <a:ln>
            <a:noFill/>
          </a:ln>
        </p:spPr>
      </p:pic>
      <p:cxnSp>
        <p:nvCxnSpPr>
          <p:cNvPr id="262" name="Google Shape;262;p14"/>
          <p:cNvCxnSpPr/>
          <p:nvPr/>
        </p:nvCxnSpPr>
        <p:spPr>
          <a:xfrm>
            <a:off x="4572000" y="1290989"/>
            <a:ext cx="2943478" cy="0"/>
          </a:xfrm>
          <a:prstGeom prst="straightConnector1">
            <a:avLst/>
          </a:prstGeom>
          <a:noFill/>
          <a:ln w="38100" cap="rnd" cmpd="sng">
            <a:solidFill>
              <a:srgbClr val="009386"/>
            </a:solidFill>
            <a:prstDash val="dash"/>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1000"/>
                                        <p:tgtEl>
                                          <p:spTgt spid="2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8"/>
                                        </p:tgtEl>
                                        <p:attrNameLst>
                                          <p:attrName>style.visibility</p:attrName>
                                        </p:attrNameLst>
                                      </p:cBhvr>
                                      <p:to>
                                        <p:strVal val="visible"/>
                                      </p:to>
                                    </p:set>
                                    <p:animEffect transition="in" filter="fade">
                                      <p:cBhvr>
                                        <p:cTn id="12" dur="1000"/>
                                        <p:tgtEl>
                                          <p:spTgt spid="2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1"/>
                                        </p:tgtEl>
                                        <p:attrNameLst>
                                          <p:attrName>style.visibility</p:attrName>
                                        </p:attrNameLst>
                                      </p:cBhvr>
                                      <p:to>
                                        <p:strVal val="visible"/>
                                      </p:to>
                                    </p:set>
                                    <p:animEffect transition="in" filter="fade">
                                      <p:cBhvr>
                                        <p:cTn id="17" dur="1000"/>
                                        <p:tgtEl>
                                          <p:spTgt spid="2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4"/>
                                        </p:tgtEl>
                                        <p:attrNameLst>
                                          <p:attrName>style.visibility</p:attrName>
                                        </p:attrNameLst>
                                      </p:cBhvr>
                                      <p:to>
                                        <p:strVal val="visible"/>
                                      </p:to>
                                    </p:set>
                                    <p:animEffect transition="in" filter="fade">
                                      <p:cBhvr>
                                        <p:cTn id="22" dur="10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2"/>
          <p:cNvSpPr/>
          <p:nvPr/>
        </p:nvSpPr>
        <p:spPr>
          <a:xfrm>
            <a:off x="755650" y="765175"/>
            <a:ext cx="7632700" cy="1622425"/>
          </a:xfrm>
          <a:prstGeom prst="roundRect">
            <a:avLst>
              <a:gd name="adj" fmla="val 0"/>
            </a:avLst>
          </a:prstGeom>
          <a:solidFill>
            <a:srgbClr val="009386"/>
          </a:solidFill>
          <a:ln>
            <a:noFill/>
          </a:ln>
        </p:spPr>
        <p:txBody>
          <a:bodyPr spcFirstLastPara="1" wrap="square" lIns="252000" tIns="252000" rIns="252000" bIns="252000" anchor="t" anchorCtr="0">
            <a:spAutoFit/>
          </a:bodyPr>
          <a:lstStyle/>
          <a:p>
            <a:pPr marL="0" marR="0" lvl="0" indent="0" algn="l" rtl="0">
              <a:lnSpc>
                <a:spcPct val="100000"/>
              </a:lnSpc>
              <a:spcBef>
                <a:spcPts val="0"/>
              </a:spcBef>
              <a:spcAft>
                <a:spcPts val="0"/>
              </a:spcAft>
              <a:buClr>
                <a:schemeClr val="lt1"/>
              </a:buClr>
              <a:buSzPts val="1600"/>
              <a:buFont typeface="Arial"/>
              <a:buNone/>
            </a:pPr>
            <a:r>
              <a:rPr lang="en-GB" sz="1600" b="1">
                <a:solidFill>
                  <a:schemeClr val="lt1"/>
                </a:solidFill>
                <a:latin typeface="Roboto"/>
                <a:ea typeface="Roboto"/>
                <a:cs typeface="Roboto"/>
                <a:sym typeface="Roboto"/>
              </a:rPr>
              <a:t>Top Tip</a:t>
            </a:r>
            <a:endParaRPr/>
          </a:p>
          <a:p>
            <a:pPr marL="0" marR="0" lvl="0" indent="0" algn="l" rtl="0">
              <a:lnSpc>
                <a:spcPct val="100000"/>
              </a:lnSpc>
              <a:spcBef>
                <a:spcPts val="1000"/>
              </a:spcBef>
              <a:spcAft>
                <a:spcPts val="0"/>
              </a:spcAft>
              <a:buClr>
                <a:schemeClr val="lt1"/>
              </a:buClr>
              <a:buSzPts val="1600"/>
              <a:buFont typeface="Arial"/>
              <a:buNone/>
            </a:pPr>
            <a:r>
              <a:rPr lang="en-GB" sz="1600">
                <a:solidFill>
                  <a:schemeClr val="lt1"/>
                </a:solidFill>
                <a:latin typeface="Roboto"/>
                <a:ea typeface="Roboto"/>
                <a:cs typeface="Roboto"/>
                <a:sym typeface="Roboto"/>
              </a:rPr>
              <a:t>Pentru a beneficia de caracteristicile interactive ale acestei prezentări PowerPoint, vă recomandăm să o vizualizați în modul „</a:t>
            </a:r>
            <a:r>
              <a:rPr lang="en-GB" sz="1600" b="1">
                <a:solidFill>
                  <a:schemeClr val="lt1"/>
                </a:solidFill>
                <a:latin typeface="Roboto"/>
                <a:ea typeface="Roboto"/>
                <a:cs typeface="Roboto"/>
                <a:sym typeface="Roboto"/>
              </a:rPr>
              <a:t>Expunere diapozitive</a:t>
            </a:r>
            <a:r>
              <a:rPr lang="en-GB" sz="1600">
                <a:solidFill>
                  <a:schemeClr val="lt1"/>
                </a:solidFill>
                <a:latin typeface="Roboto"/>
                <a:ea typeface="Roboto"/>
                <a:cs typeface="Roboto"/>
                <a:sym typeface="Roboto"/>
              </a:rPr>
              <a:t>” sau „</a:t>
            </a:r>
            <a:r>
              <a:rPr lang="en-GB" sz="1600" b="1">
                <a:solidFill>
                  <a:schemeClr val="lt1"/>
                </a:solidFill>
                <a:latin typeface="Roboto"/>
                <a:ea typeface="Roboto"/>
                <a:cs typeface="Roboto"/>
                <a:sym typeface="Roboto"/>
              </a:rPr>
              <a:t>Slide Show</a:t>
            </a:r>
            <a:r>
              <a:rPr lang="en-GB" sz="1600">
                <a:solidFill>
                  <a:schemeClr val="lt1"/>
                </a:solidFill>
                <a:latin typeface="Roboto"/>
                <a:ea typeface="Roboto"/>
                <a:cs typeface="Roboto"/>
                <a:sym typeface="Roboto"/>
              </a:rPr>
              <a:t>”.</a:t>
            </a:r>
            <a:endParaRPr sz="1200">
              <a:solidFill>
                <a:schemeClr val="lt1"/>
              </a:solidFill>
              <a:latin typeface="Roboto"/>
              <a:ea typeface="Roboto"/>
              <a:cs typeface="Roboto"/>
              <a:sym typeface="Roboto"/>
            </a:endParaRPr>
          </a:p>
        </p:txBody>
      </p:sp>
      <p:grpSp>
        <p:nvGrpSpPr>
          <p:cNvPr id="33" name="Google Shape;33;p2"/>
          <p:cNvGrpSpPr/>
          <p:nvPr/>
        </p:nvGrpSpPr>
        <p:grpSpPr>
          <a:xfrm>
            <a:off x="771525" y="2663825"/>
            <a:ext cx="6675438" cy="1392238"/>
            <a:chOff x="771910" y="2654121"/>
            <a:chExt cx="6674640" cy="1393189"/>
          </a:xfrm>
        </p:grpSpPr>
        <p:pic>
          <p:nvPicPr>
            <p:cNvPr id="34" name="Google Shape;34;p2"/>
            <p:cNvPicPr preferRelativeResize="0"/>
            <p:nvPr/>
          </p:nvPicPr>
          <p:blipFill rotWithShape="1">
            <a:blip r:embed="rId3">
              <a:alphaModFix/>
            </a:blip>
            <a:srcRect l="-3"/>
            <a:stretch/>
          </p:blipFill>
          <p:spPr>
            <a:xfrm>
              <a:off x="1167197" y="2654121"/>
              <a:ext cx="6279353" cy="1393189"/>
            </a:xfrm>
            <a:prstGeom prst="rect">
              <a:avLst/>
            </a:prstGeom>
            <a:noFill/>
            <a:ln>
              <a:noFill/>
            </a:ln>
          </p:spPr>
        </p:pic>
        <p:sp>
          <p:nvSpPr>
            <p:cNvPr id="35" name="Google Shape;35;p2"/>
            <p:cNvSpPr/>
            <p:nvPr/>
          </p:nvSpPr>
          <p:spPr>
            <a:xfrm>
              <a:off x="1148103" y="3260960"/>
              <a:ext cx="1326991" cy="633846"/>
            </a:xfrm>
            <a:prstGeom prst="roundRect">
              <a:avLst>
                <a:gd name="adj" fmla="val 11667"/>
              </a:avLst>
            </a:prstGeom>
            <a:noFill/>
            <a:ln w="28575" cap="flat" cmpd="sng">
              <a:solidFill>
                <a:srgbClr val="E6007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 name="Google Shape;36;p2"/>
            <p:cNvSpPr/>
            <p:nvPr/>
          </p:nvSpPr>
          <p:spPr>
            <a:xfrm>
              <a:off x="4862409" y="2898763"/>
              <a:ext cx="1326991" cy="386027"/>
            </a:xfrm>
            <a:prstGeom prst="roundRect">
              <a:avLst>
                <a:gd name="adj" fmla="val 11667"/>
              </a:avLst>
            </a:prstGeom>
            <a:noFill/>
            <a:ln w="28575" cap="flat" cmpd="sng">
              <a:solidFill>
                <a:srgbClr val="F9B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7" name="Google Shape;37;p2"/>
            <p:cNvCxnSpPr/>
            <p:nvPr/>
          </p:nvCxnSpPr>
          <p:spPr>
            <a:xfrm>
              <a:off x="771910" y="3577089"/>
              <a:ext cx="271431" cy="0"/>
            </a:xfrm>
            <a:prstGeom prst="straightConnector1">
              <a:avLst/>
            </a:prstGeom>
            <a:noFill/>
            <a:ln w="28575" cap="rnd" cmpd="sng">
              <a:solidFill>
                <a:srgbClr val="E6007E"/>
              </a:solidFill>
              <a:prstDash val="solid"/>
              <a:miter lim="800000"/>
              <a:headEnd type="none" w="sm" len="sm"/>
              <a:tailEnd type="stealth" w="med" len="med"/>
            </a:ln>
          </p:spPr>
        </p:cxnSp>
      </p:grpSp>
      <p:grpSp>
        <p:nvGrpSpPr>
          <p:cNvPr id="38" name="Google Shape;38;p2"/>
          <p:cNvGrpSpPr/>
          <p:nvPr/>
        </p:nvGrpSpPr>
        <p:grpSpPr>
          <a:xfrm>
            <a:off x="771525" y="4297363"/>
            <a:ext cx="6234113" cy="1393825"/>
            <a:chOff x="771910" y="4352897"/>
            <a:chExt cx="6233318" cy="1393188"/>
          </a:xfrm>
        </p:grpSpPr>
        <p:pic>
          <p:nvPicPr>
            <p:cNvPr id="39" name="Google Shape;39;p2"/>
            <p:cNvPicPr preferRelativeResize="0"/>
            <p:nvPr/>
          </p:nvPicPr>
          <p:blipFill rotWithShape="1">
            <a:blip r:embed="rId4">
              <a:alphaModFix/>
            </a:blip>
            <a:srcRect l="-2" t="2" r="29949" b="2204"/>
            <a:stretch/>
          </p:blipFill>
          <p:spPr>
            <a:xfrm>
              <a:off x="1167197" y="4352897"/>
              <a:ext cx="5838031" cy="1393188"/>
            </a:xfrm>
            <a:prstGeom prst="rect">
              <a:avLst/>
            </a:prstGeom>
            <a:noFill/>
            <a:ln>
              <a:noFill/>
            </a:ln>
          </p:spPr>
        </p:pic>
        <p:sp>
          <p:nvSpPr>
            <p:cNvPr id="40" name="Google Shape;40;p2"/>
            <p:cNvSpPr/>
            <p:nvPr/>
          </p:nvSpPr>
          <p:spPr>
            <a:xfrm>
              <a:off x="1148100" y="4963805"/>
              <a:ext cx="1263489" cy="634710"/>
            </a:xfrm>
            <a:prstGeom prst="roundRect">
              <a:avLst>
                <a:gd name="adj" fmla="val 11667"/>
              </a:avLst>
            </a:prstGeom>
            <a:noFill/>
            <a:ln w="28575" cap="flat" cmpd="sng">
              <a:solidFill>
                <a:srgbClr val="E6007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 name="Google Shape;41;p2"/>
            <p:cNvSpPr/>
            <p:nvPr/>
          </p:nvSpPr>
          <p:spPr>
            <a:xfrm>
              <a:off x="4856027" y="4598847"/>
              <a:ext cx="907934" cy="385587"/>
            </a:xfrm>
            <a:prstGeom prst="roundRect">
              <a:avLst>
                <a:gd name="adj" fmla="val 11667"/>
              </a:avLst>
            </a:prstGeom>
            <a:noFill/>
            <a:ln w="28575" cap="flat" cmpd="sng">
              <a:solidFill>
                <a:srgbClr val="F9B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 name="Google Shape;42;p2"/>
            <p:cNvSpPr/>
            <p:nvPr/>
          </p:nvSpPr>
          <p:spPr>
            <a:xfrm>
              <a:off x="6805229" y="4628996"/>
              <a:ext cx="199999" cy="245950"/>
            </a:xfrm>
            <a:prstGeom prst="rect">
              <a:avLst/>
            </a:prstGeom>
            <a:solidFill>
              <a:srgbClr val="B747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43" name="Google Shape;43;p2"/>
            <p:cNvCxnSpPr/>
            <p:nvPr/>
          </p:nvCxnSpPr>
          <p:spPr>
            <a:xfrm>
              <a:off x="771910" y="5281160"/>
              <a:ext cx="271428" cy="0"/>
            </a:xfrm>
            <a:prstGeom prst="straightConnector1">
              <a:avLst/>
            </a:prstGeom>
            <a:noFill/>
            <a:ln w="28575" cap="rnd" cmpd="sng">
              <a:solidFill>
                <a:srgbClr val="E6007E"/>
              </a:solidFill>
              <a:prstDash val="solid"/>
              <a:miter lim="800000"/>
              <a:headEnd type="none" w="sm" len="sm"/>
              <a:tailEnd type="stealth" w="med" len="med"/>
            </a:ln>
          </p:spPr>
        </p:cxnSp>
      </p:grpSp>
      <p:pic>
        <p:nvPicPr>
          <p:cNvPr id="44" name="Google Shape;44;p2"/>
          <p:cNvPicPr preferRelativeResize="0"/>
          <p:nvPr/>
        </p:nvPicPr>
        <p:blipFill rotWithShape="1">
          <a:blip r:embed="rId5">
            <a:alphaModFix/>
          </a:blip>
          <a:srcRect/>
          <a:stretch/>
        </p:blipFill>
        <p:spPr>
          <a:xfrm>
            <a:off x="6386689" y="2496327"/>
            <a:ext cx="2120548" cy="36020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1C1C1C"/>
              </a:buClr>
              <a:buSzPts val="4000"/>
              <a:buFont typeface="Arial"/>
              <a:buNone/>
            </a:pPr>
            <a:r>
              <a:rPr lang="en-GB"/>
              <a:t>Atenționare!</a:t>
            </a:r>
            <a:endParaRPr/>
          </a:p>
        </p:txBody>
      </p:sp>
      <p:sp>
        <p:nvSpPr>
          <p:cNvPr id="50" name="Google Shape;50;p3"/>
          <p:cNvSpPr/>
          <p:nvPr/>
        </p:nvSpPr>
        <p:spPr>
          <a:xfrm>
            <a:off x="720191" y="1473201"/>
            <a:ext cx="7687434" cy="4684838"/>
          </a:xfrm>
          <a:prstGeom prst="roundRect">
            <a:avLst>
              <a:gd name="adj" fmla="val 6079"/>
            </a:avLst>
          </a:prstGeom>
          <a:solidFill>
            <a:schemeClr val="lt1"/>
          </a:solidFill>
          <a:ln w="38100" cap="rnd" cmpd="sng">
            <a:solidFill>
              <a:srgbClr val="009386"/>
            </a:solidFill>
            <a:prstDash val="dash"/>
            <a:round/>
            <a:headEnd type="none" w="sm" len="sm"/>
            <a:tailEnd type="none" w="sm" len="sm"/>
          </a:ln>
        </p:spPr>
        <p:txBody>
          <a:bodyPr spcFirstLastPara="1" wrap="square" lIns="274300" tIns="274300" rIns="274300" bIns="274300" anchor="ctr" anchorCtr="0">
            <a:noAutofit/>
          </a:bodyPr>
          <a:lstStyle/>
          <a:p>
            <a:pPr marL="0" marR="0" lvl="0" indent="0" algn="ctr" rtl="0">
              <a:spcBef>
                <a:spcPts val="0"/>
              </a:spcBef>
              <a:spcAft>
                <a:spcPts val="0"/>
              </a:spcAft>
              <a:buNone/>
            </a:pPr>
            <a:r>
              <a:rPr lang="en-GB" sz="1800">
                <a:solidFill>
                  <a:srgbClr val="232321"/>
                </a:solidFill>
                <a:latin typeface="Arial"/>
                <a:ea typeface="Arial"/>
                <a:cs typeface="Arial"/>
                <a:sym typeface="Arial"/>
              </a:rPr>
              <a:t>Sperăm ca pe site-ul nostru să găsiți informații și resurse utile. Acest material conține link-uri către surse video externe. Aceste site-uri au deseori activată funcția auto-rulare, ceea ce înseamnă că alte filmulețe vor rula automat după ce filmulețul vizionat se termină. Vă recomandăm să dezactivați această opțiune înainte de a rula materialul video la clasă sau în alte medii educaționale. Twinkl nu își asumă responsabilitatea pentru conținutul materialelor furnizate de acest site. Inserarea unui link în această resursă nu trebuie interpretată ca o aprobare din partea Twinkl a conținuturilor furnizate de site-ul indicat sau de orice operatori asociați ai acestuia. Twinkl nu are control asupra disponibilității paginii către care s-a făcut trimiterea. Dacă linkul nu funcționează, vă rugăm să contactați echipa Twinkl Cares și vom încerca să rezolvăm situația, deși nu ne asumăm responsabilitatea în acest caz.</a:t>
            </a:r>
            <a:endParaRPr sz="1800">
              <a:solidFill>
                <a:srgbClr val="23232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grpSp>
        <p:nvGrpSpPr>
          <p:cNvPr id="55" name="Google Shape;55;p4"/>
          <p:cNvGrpSpPr/>
          <p:nvPr/>
        </p:nvGrpSpPr>
        <p:grpSpPr>
          <a:xfrm>
            <a:off x="3354743" y="3469913"/>
            <a:ext cx="2418328" cy="2571522"/>
            <a:chOff x="3354743" y="3348533"/>
            <a:chExt cx="2418328" cy="2571522"/>
          </a:xfrm>
        </p:grpSpPr>
        <p:sp>
          <p:nvSpPr>
            <p:cNvPr id="56" name="Google Shape;56;p4"/>
            <p:cNvSpPr/>
            <p:nvPr/>
          </p:nvSpPr>
          <p:spPr>
            <a:xfrm>
              <a:off x="3354743" y="3483962"/>
              <a:ext cx="2418328" cy="2418328"/>
            </a:xfrm>
            <a:prstGeom prst="ellipse">
              <a:avLst/>
            </a:prstGeom>
            <a:solidFill>
              <a:srgbClr val="009386">
                <a:alpha val="29803"/>
              </a:srgbClr>
            </a:solidFill>
            <a:ln w="38100" cap="rnd" cmpd="sng">
              <a:solidFill>
                <a:srgbClr val="00938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57" name="Google Shape;57;p4" descr="Logo&#10;&#10;Description automatically generated with medium confidence"/>
            <p:cNvPicPr preferRelativeResize="0"/>
            <p:nvPr/>
          </p:nvPicPr>
          <p:blipFill rotWithShape="1">
            <a:blip r:embed="rId3">
              <a:alphaModFix/>
            </a:blip>
            <a:srcRect l="15192" t="8432" r="15662" b="12285"/>
            <a:stretch/>
          </p:blipFill>
          <p:spPr>
            <a:xfrm>
              <a:off x="3442566" y="3348533"/>
              <a:ext cx="2242684" cy="2571522"/>
            </a:xfrm>
            <a:prstGeom prst="rect">
              <a:avLst/>
            </a:prstGeom>
            <a:noFill/>
            <a:ln>
              <a:noFill/>
            </a:ln>
          </p:spPr>
        </p:pic>
      </p:grpSp>
      <p:sp>
        <p:nvSpPr>
          <p:cNvPr id="58" name="Google Shape;58;p4"/>
          <p:cNvSpPr>
            <a:spLocks noGrp="1"/>
          </p:cNvSpPr>
          <p:nvPr>
            <p:ph type="title"/>
          </p:nvPr>
        </p:nvSpPr>
        <p:spPr>
          <a:xfrm>
            <a:off x="457198" y="590777"/>
            <a:ext cx="8220075"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232321"/>
              </a:buClr>
              <a:buSzPts val="4000"/>
              <a:buFont typeface="Arial"/>
              <a:buNone/>
            </a:pPr>
            <a:r>
              <a:rPr lang="en-GB">
                <a:solidFill>
                  <a:srgbClr val="232321"/>
                </a:solidFill>
              </a:rPr>
              <a:t>Ce este cultura?</a:t>
            </a:r>
            <a:endParaRPr>
              <a:solidFill>
                <a:srgbClr val="232321"/>
              </a:solidFill>
            </a:endParaRPr>
          </a:p>
        </p:txBody>
      </p:sp>
      <p:grpSp>
        <p:nvGrpSpPr>
          <p:cNvPr id="59" name="Google Shape;59;p4"/>
          <p:cNvGrpSpPr/>
          <p:nvPr/>
        </p:nvGrpSpPr>
        <p:grpSpPr>
          <a:xfrm>
            <a:off x="640461" y="3550380"/>
            <a:ext cx="2418328" cy="2418328"/>
            <a:chOff x="640461" y="3550380"/>
            <a:chExt cx="2418328" cy="2418328"/>
          </a:xfrm>
        </p:grpSpPr>
        <p:sp>
          <p:nvSpPr>
            <p:cNvPr id="60" name="Google Shape;60;p4"/>
            <p:cNvSpPr/>
            <p:nvPr/>
          </p:nvSpPr>
          <p:spPr>
            <a:xfrm>
              <a:off x="640461" y="3550380"/>
              <a:ext cx="2418328" cy="2418328"/>
            </a:xfrm>
            <a:prstGeom prst="ellipse">
              <a:avLst/>
            </a:prstGeom>
            <a:solidFill>
              <a:srgbClr val="009386">
                <a:alpha val="29803"/>
              </a:srgbClr>
            </a:solidFill>
            <a:ln w="38100" cap="rnd" cmpd="sng">
              <a:solidFill>
                <a:srgbClr val="00938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61" name="Google Shape;61;p4"/>
            <p:cNvPicPr preferRelativeResize="0"/>
            <p:nvPr/>
          </p:nvPicPr>
          <p:blipFill rotWithShape="1">
            <a:blip r:embed="rId4">
              <a:alphaModFix/>
            </a:blip>
            <a:srcRect l="14581" t="15467" r="15929" b="15654"/>
            <a:stretch/>
          </p:blipFill>
          <p:spPr>
            <a:xfrm>
              <a:off x="720191" y="3644198"/>
              <a:ext cx="2242684" cy="2222952"/>
            </a:xfrm>
            <a:prstGeom prst="rect">
              <a:avLst/>
            </a:prstGeom>
            <a:noFill/>
            <a:ln>
              <a:noFill/>
            </a:ln>
          </p:spPr>
        </p:pic>
      </p:grpSp>
      <p:grpSp>
        <p:nvGrpSpPr>
          <p:cNvPr id="62" name="Google Shape;62;p4"/>
          <p:cNvGrpSpPr/>
          <p:nvPr/>
        </p:nvGrpSpPr>
        <p:grpSpPr>
          <a:xfrm>
            <a:off x="6093303" y="3160033"/>
            <a:ext cx="2418328" cy="3272366"/>
            <a:chOff x="6013573" y="3012272"/>
            <a:chExt cx="2418328" cy="3272366"/>
          </a:xfrm>
        </p:grpSpPr>
        <p:sp>
          <p:nvSpPr>
            <p:cNvPr id="63" name="Google Shape;63;p4"/>
            <p:cNvSpPr/>
            <p:nvPr/>
          </p:nvSpPr>
          <p:spPr>
            <a:xfrm>
              <a:off x="6013573" y="3441314"/>
              <a:ext cx="2418328" cy="2418328"/>
            </a:xfrm>
            <a:prstGeom prst="ellipse">
              <a:avLst/>
            </a:prstGeom>
            <a:solidFill>
              <a:srgbClr val="009386">
                <a:alpha val="29803"/>
              </a:srgbClr>
            </a:solidFill>
            <a:ln w="38100" cap="rnd" cmpd="sng">
              <a:solidFill>
                <a:srgbClr val="00938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64" name="Google Shape;64;p4"/>
            <p:cNvPicPr preferRelativeResize="0"/>
            <p:nvPr/>
          </p:nvPicPr>
          <p:blipFill rotWithShape="1">
            <a:blip r:embed="rId5">
              <a:alphaModFix/>
            </a:blip>
            <a:srcRect l="14451" r="13836"/>
            <a:stretch/>
          </p:blipFill>
          <p:spPr>
            <a:xfrm>
              <a:off x="6078242" y="3012272"/>
              <a:ext cx="2346690" cy="3272366"/>
            </a:xfrm>
            <a:prstGeom prst="rect">
              <a:avLst/>
            </a:prstGeom>
            <a:noFill/>
            <a:ln>
              <a:noFill/>
            </a:ln>
          </p:spPr>
        </p:pic>
      </p:grpSp>
      <p:cxnSp>
        <p:nvCxnSpPr>
          <p:cNvPr id="65" name="Google Shape;65;p4"/>
          <p:cNvCxnSpPr/>
          <p:nvPr/>
        </p:nvCxnSpPr>
        <p:spPr>
          <a:xfrm>
            <a:off x="3100261" y="1467683"/>
            <a:ext cx="2943478" cy="0"/>
          </a:xfrm>
          <a:prstGeom prst="straightConnector1">
            <a:avLst/>
          </a:prstGeom>
          <a:noFill/>
          <a:ln w="38100" cap="rnd" cmpd="sng">
            <a:solidFill>
              <a:srgbClr val="009386"/>
            </a:solidFill>
            <a:prstDash val="dash"/>
            <a:miter lim="800000"/>
            <a:headEnd type="none" w="sm" len="sm"/>
            <a:tailEnd type="none" w="sm" len="sm"/>
          </a:ln>
        </p:spPr>
      </p:cxnSp>
      <p:cxnSp>
        <p:nvCxnSpPr>
          <p:cNvPr id="66" name="Google Shape;66;p4"/>
          <p:cNvCxnSpPr>
            <a:endCxn id="56" idx="2"/>
          </p:cNvCxnSpPr>
          <p:nvPr/>
        </p:nvCxnSpPr>
        <p:spPr>
          <a:xfrm>
            <a:off x="3058643" y="4814506"/>
            <a:ext cx="296100" cy="0"/>
          </a:xfrm>
          <a:prstGeom prst="straightConnector1">
            <a:avLst/>
          </a:prstGeom>
          <a:solidFill>
            <a:srgbClr val="009386">
              <a:alpha val="29803"/>
            </a:srgbClr>
          </a:solidFill>
          <a:ln w="38100" cap="rnd" cmpd="sng">
            <a:solidFill>
              <a:srgbClr val="009386"/>
            </a:solidFill>
            <a:prstDash val="solid"/>
            <a:miter lim="800000"/>
            <a:headEnd type="none" w="sm" len="sm"/>
            <a:tailEnd type="none" w="sm" len="sm"/>
          </a:ln>
        </p:spPr>
      </p:cxnSp>
      <p:cxnSp>
        <p:nvCxnSpPr>
          <p:cNvPr id="67" name="Google Shape;67;p4"/>
          <p:cNvCxnSpPr/>
          <p:nvPr/>
        </p:nvCxnSpPr>
        <p:spPr>
          <a:xfrm>
            <a:off x="5797349" y="4814506"/>
            <a:ext cx="295954" cy="0"/>
          </a:xfrm>
          <a:prstGeom prst="straightConnector1">
            <a:avLst/>
          </a:prstGeom>
          <a:solidFill>
            <a:srgbClr val="009386">
              <a:alpha val="29803"/>
            </a:srgbClr>
          </a:solidFill>
          <a:ln w="38100" cap="rnd" cmpd="sng">
            <a:solidFill>
              <a:srgbClr val="009386"/>
            </a:solidFill>
            <a:prstDash val="solid"/>
            <a:miter lim="800000"/>
            <a:headEnd type="none" w="sm" len="sm"/>
            <a:tailEnd type="none" w="sm" len="sm"/>
          </a:ln>
        </p:spPr>
      </p:cxnSp>
      <p:sp>
        <p:nvSpPr>
          <p:cNvPr id="68" name="Google Shape;68;p4"/>
          <p:cNvSpPr/>
          <p:nvPr/>
        </p:nvSpPr>
        <p:spPr>
          <a:xfrm>
            <a:off x="720191" y="1720676"/>
            <a:ext cx="7687434" cy="1132433"/>
          </a:xfrm>
          <a:prstGeom prst="roundRect">
            <a:avLst>
              <a:gd name="adj" fmla="val 6079"/>
            </a:avLst>
          </a:prstGeom>
          <a:solidFill>
            <a:srgbClr val="009386">
              <a:alpha val="20000"/>
            </a:srgbClr>
          </a:solidFill>
          <a:ln>
            <a:noFill/>
          </a:ln>
        </p:spPr>
        <p:txBody>
          <a:bodyPr spcFirstLastPara="1" wrap="square" lIns="274300" tIns="274300" rIns="274300" bIns="274300" anchor="ctr" anchorCtr="0">
            <a:noAutofit/>
          </a:bodyPr>
          <a:lstStyle/>
          <a:p>
            <a:pPr marL="0" marR="0" lvl="0" indent="0" algn="l" rtl="0">
              <a:spcBef>
                <a:spcPts val="0"/>
              </a:spcBef>
              <a:spcAft>
                <a:spcPts val="0"/>
              </a:spcAft>
              <a:buNone/>
            </a:pPr>
            <a:r>
              <a:rPr lang="en-GB" sz="1800">
                <a:solidFill>
                  <a:srgbClr val="232321"/>
                </a:solidFill>
                <a:latin typeface="Arial"/>
                <a:ea typeface="Arial"/>
                <a:cs typeface="Arial"/>
                <a:sym typeface="Arial"/>
              </a:rPr>
              <a:t>Fiecare popor are diverse însușiri care îl face special. Acestea se transmit din generație în generație, adică de la bunici la părinți și, apoi, la copii.</a:t>
            </a:r>
            <a:endParaRPr/>
          </a:p>
        </p:txBody>
      </p:sp>
      <p:grpSp>
        <p:nvGrpSpPr>
          <p:cNvPr id="69" name="Google Shape;69;p4"/>
          <p:cNvGrpSpPr/>
          <p:nvPr/>
        </p:nvGrpSpPr>
        <p:grpSpPr>
          <a:xfrm>
            <a:off x="4438143" y="3160033"/>
            <a:ext cx="251528" cy="429042"/>
            <a:chOff x="4438143" y="3160033"/>
            <a:chExt cx="251528" cy="429042"/>
          </a:xfrm>
        </p:grpSpPr>
        <p:cxnSp>
          <p:nvCxnSpPr>
            <p:cNvPr id="70" name="Google Shape;70;p4"/>
            <p:cNvCxnSpPr/>
            <p:nvPr/>
          </p:nvCxnSpPr>
          <p:spPr>
            <a:xfrm>
              <a:off x="4563908" y="3160033"/>
              <a:ext cx="0" cy="429042"/>
            </a:xfrm>
            <a:prstGeom prst="straightConnector1">
              <a:avLst/>
            </a:prstGeom>
            <a:solidFill>
              <a:srgbClr val="009386">
                <a:alpha val="29803"/>
              </a:srgbClr>
            </a:solidFill>
            <a:ln w="38100" cap="rnd" cmpd="sng">
              <a:solidFill>
                <a:srgbClr val="009386"/>
              </a:solidFill>
              <a:prstDash val="solid"/>
              <a:miter lim="800000"/>
              <a:headEnd type="none" w="sm" len="sm"/>
              <a:tailEnd type="none" w="sm" len="sm"/>
            </a:ln>
          </p:spPr>
        </p:cxnSp>
        <p:cxnSp>
          <p:nvCxnSpPr>
            <p:cNvPr id="71" name="Google Shape;71;p4"/>
            <p:cNvCxnSpPr/>
            <p:nvPr/>
          </p:nvCxnSpPr>
          <p:spPr>
            <a:xfrm rot="10800000">
              <a:off x="4438143" y="3162988"/>
              <a:ext cx="251528" cy="0"/>
            </a:xfrm>
            <a:prstGeom prst="straightConnector1">
              <a:avLst/>
            </a:prstGeom>
            <a:solidFill>
              <a:srgbClr val="009386">
                <a:alpha val="29803"/>
              </a:srgbClr>
            </a:solidFill>
            <a:ln w="38100" cap="rnd" cmpd="sng">
              <a:solidFill>
                <a:srgbClr val="009386"/>
              </a:solidFill>
              <a:prstDash val="solid"/>
              <a:miter lim="800000"/>
              <a:headEnd type="none" w="sm" len="sm"/>
              <a:tailEnd type="none" w="sm" len="sm"/>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fade">
                                      <p:cBhvr>
                                        <p:cTn id="11" dur="1000"/>
                                        <p:tgtEl>
                                          <p:spTgt spid="69"/>
                                        </p:tgtEl>
                                      </p:cBhvr>
                                    </p:animEffect>
                                  </p:childTnLst>
                                </p:cTn>
                              </p:par>
                              <p:par>
                                <p:cTn id="12" presetID="10" presetClass="entr" presetSubtype="0" fill="hold" nodeType="withEffect">
                                  <p:stCondLst>
                                    <p:cond delay="0"/>
                                  </p:stCondLst>
                                  <p:childTnLst>
                                    <p:set>
                                      <p:cBhvr>
                                        <p:cTn id="13" dur="1" fill="hold">
                                          <p:stCondLst>
                                            <p:cond delay="0"/>
                                          </p:stCondLst>
                                        </p:cTn>
                                        <p:tgtEl>
                                          <p:spTgt spid="66"/>
                                        </p:tgtEl>
                                        <p:attrNameLst>
                                          <p:attrName>style.visibility</p:attrName>
                                        </p:attrNameLst>
                                      </p:cBhvr>
                                      <p:to>
                                        <p:strVal val="visible"/>
                                      </p:to>
                                    </p:set>
                                    <p:animEffect transition="in" filter="fade">
                                      <p:cBhvr>
                                        <p:cTn id="14" dur="1000"/>
                                        <p:tgtEl>
                                          <p:spTgt spid="66"/>
                                        </p:tgtEl>
                                      </p:cBhvr>
                                    </p:animEffect>
                                  </p:childTnLst>
                                </p:cTn>
                              </p:par>
                              <p:par>
                                <p:cTn id="15" presetID="10" presetClass="entr" presetSubtype="0" fill="hold" nodeType="with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1000"/>
                                        <p:tgtEl>
                                          <p:spTgt spid="67"/>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fade">
                                      <p:cBhvr>
                                        <p:cTn id="21" dur="500"/>
                                        <p:tgtEl>
                                          <p:spTgt spid="59"/>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fade">
                                      <p:cBhvr>
                                        <p:cTn id="2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5"/>
          <p:cNvSpPr/>
          <p:nvPr/>
        </p:nvSpPr>
        <p:spPr>
          <a:xfrm>
            <a:off x="1330454" y="2176480"/>
            <a:ext cx="2974510" cy="698954"/>
          </a:xfrm>
          <a:prstGeom prst="roundRect">
            <a:avLst>
              <a:gd name="adj" fmla="val 50000"/>
            </a:avLst>
          </a:prstGeom>
          <a:solidFill>
            <a:srgbClr val="009386">
              <a:alpha val="20000"/>
            </a:srgbClr>
          </a:solidFill>
          <a:ln>
            <a:noFill/>
          </a:ln>
        </p:spPr>
        <p:txBody>
          <a:bodyPr spcFirstLastPara="1" wrap="square" lIns="1280150" tIns="274300" rIns="274300" bIns="274300" anchor="ctr" anchorCtr="0">
            <a:noAutofit/>
          </a:bodyPr>
          <a:lstStyle/>
          <a:p>
            <a:pPr marL="0" marR="0" lvl="0" indent="0" algn="ctr" rtl="0">
              <a:spcBef>
                <a:spcPts val="0"/>
              </a:spcBef>
              <a:spcAft>
                <a:spcPts val="0"/>
              </a:spcAft>
              <a:buNone/>
            </a:pPr>
            <a:r>
              <a:rPr lang="en-GB" sz="1800">
                <a:solidFill>
                  <a:srgbClr val="232321"/>
                </a:solidFill>
                <a:latin typeface="Arial"/>
                <a:ea typeface="Arial"/>
                <a:cs typeface="Arial"/>
                <a:sym typeface="Arial"/>
              </a:rPr>
              <a:t>Limba</a:t>
            </a:r>
            <a:endParaRPr sz="1800">
              <a:solidFill>
                <a:srgbClr val="232321"/>
              </a:solidFill>
              <a:latin typeface="Arial"/>
              <a:ea typeface="Arial"/>
              <a:cs typeface="Arial"/>
              <a:sym typeface="Arial"/>
            </a:endParaRPr>
          </a:p>
        </p:txBody>
      </p:sp>
      <p:cxnSp>
        <p:nvCxnSpPr>
          <p:cNvPr id="77" name="Google Shape;77;p5"/>
          <p:cNvCxnSpPr/>
          <p:nvPr/>
        </p:nvCxnSpPr>
        <p:spPr>
          <a:xfrm rot="10800000">
            <a:off x="2754925" y="3003280"/>
            <a:ext cx="1157161" cy="8777"/>
          </a:xfrm>
          <a:prstGeom prst="straightConnector1">
            <a:avLst/>
          </a:prstGeom>
          <a:solidFill>
            <a:srgbClr val="009386">
              <a:alpha val="29803"/>
            </a:srgbClr>
          </a:solidFill>
          <a:ln w="38100" cap="rnd" cmpd="sng">
            <a:solidFill>
              <a:srgbClr val="009386"/>
            </a:solidFill>
            <a:prstDash val="dash"/>
            <a:miter lim="800000"/>
            <a:headEnd type="none" w="sm" len="sm"/>
            <a:tailEnd type="none" w="sm" len="sm"/>
          </a:ln>
        </p:spPr>
      </p:cxnSp>
      <p:sp>
        <p:nvSpPr>
          <p:cNvPr id="78" name="Google Shape;78;p5"/>
          <p:cNvSpPr/>
          <p:nvPr/>
        </p:nvSpPr>
        <p:spPr>
          <a:xfrm>
            <a:off x="1330454" y="3673547"/>
            <a:ext cx="2974510" cy="698954"/>
          </a:xfrm>
          <a:prstGeom prst="roundRect">
            <a:avLst>
              <a:gd name="adj" fmla="val 50000"/>
            </a:avLst>
          </a:prstGeom>
          <a:solidFill>
            <a:srgbClr val="009386">
              <a:alpha val="20000"/>
            </a:srgbClr>
          </a:solidFill>
          <a:ln>
            <a:noFill/>
          </a:ln>
        </p:spPr>
        <p:txBody>
          <a:bodyPr spcFirstLastPara="1" wrap="square" lIns="1280150" tIns="274300" rIns="274300" bIns="274300" anchor="ctr" anchorCtr="0">
            <a:noAutofit/>
          </a:bodyPr>
          <a:lstStyle/>
          <a:p>
            <a:pPr marL="0" marR="0" lvl="0" indent="0" algn="ctr" rtl="0">
              <a:spcBef>
                <a:spcPts val="0"/>
              </a:spcBef>
              <a:spcAft>
                <a:spcPts val="0"/>
              </a:spcAft>
              <a:buNone/>
            </a:pPr>
            <a:r>
              <a:rPr lang="en-GB" sz="1800">
                <a:solidFill>
                  <a:srgbClr val="232321"/>
                </a:solidFill>
                <a:latin typeface="Arial"/>
                <a:ea typeface="Arial"/>
                <a:cs typeface="Arial"/>
                <a:sym typeface="Arial"/>
              </a:rPr>
              <a:t>Legendele</a:t>
            </a:r>
            <a:endParaRPr sz="1800">
              <a:solidFill>
                <a:srgbClr val="232321"/>
              </a:solidFill>
              <a:latin typeface="Arial"/>
              <a:ea typeface="Arial"/>
              <a:cs typeface="Arial"/>
              <a:sym typeface="Arial"/>
            </a:endParaRPr>
          </a:p>
        </p:txBody>
      </p:sp>
      <p:cxnSp>
        <p:nvCxnSpPr>
          <p:cNvPr id="79" name="Google Shape;79;p5"/>
          <p:cNvCxnSpPr/>
          <p:nvPr/>
        </p:nvCxnSpPr>
        <p:spPr>
          <a:xfrm rot="10800000">
            <a:off x="2754925" y="4500347"/>
            <a:ext cx="1157161" cy="8777"/>
          </a:xfrm>
          <a:prstGeom prst="straightConnector1">
            <a:avLst/>
          </a:prstGeom>
          <a:solidFill>
            <a:srgbClr val="009386">
              <a:alpha val="29803"/>
            </a:srgbClr>
          </a:solidFill>
          <a:ln w="38100" cap="rnd" cmpd="sng">
            <a:solidFill>
              <a:srgbClr val="009386"/>
            </a:solidFill>
            <a:prstDash val="dash"/>
            <a:miter lim="800000"/>
            <a:headEnd type="none" w="sm" len="sm"/>
            <a:tailEnd type="none" w="sm" len="sm"/>
          </a:ln>
        </p:spPr>
      </p:cxnSp>
      <p:sp>
        <p:nvSpPr>
          <p:cNvPr id="80" name="Google Shape;80;p5"/>
          <p:cNvSpPr/>
          <p:nvPr/>
        </p:nvSpPr>
        <p:spPr>
          <a:xfrm>
            <a:off x="1330454" y="5110928"/>
            <a:ext cx="2974510" cy="698954"/>
          </a:xfrm>
          <a:prstGeom prst="roundRect">
            <a:avLst>
              <a:gd name="adj" fmla="val 50000"/>
            </a:avLst>
          </a:prstGeom>
          <a:solidFill>
            <a:srgbClr val="009386">
              <a:alpha val="20000"/>
            </a:srgbClr>
          </a:solidFill>
          <a:ln>
            <a:noFill/>
          </a:ln>
        </p:spPr>
        <p:txBody>
          <a:bodyPr spcFirstLastPara="1" wrap="square" lIns="1280150" tIns="274300" rIns="274300" bIns="274300" anchor="ctr" anchorCtr="0">
            <a:noAutofit/>
          </a:bodyPr>
          <a:lstStyle/>
          <a:p>
            <a:pPr marL="0" marR="0" lvl="0" indent="0" algn="ctr" rtl="0">
              <a:spcBef>
                <a:spcPts val="0"/>
              </a:spcBef>
              <a:spcAft>
                <a:spcPts val="0"/>
              </a:spcAft>
              <a:buNone/>
            </a:pPr>
            <a:r>
              <a:rPr lang="en-GB" sz="1800">
                <a:solidFill>
                  <a:srgbClr val="232321"/>
                </a:solidFill>
                <a:latin typeface="Arial"/>
                <a:ea typeface="Arial"/>
                <a:cs typeface="Arial"/>
                <a:sym typeface="Arial"/>
              </a:rPr>
              <a:t>Istoria</a:t>
            </a:r>
            <a:endParaRPr sz="1800">
              <a:solidFill>
                <a:srgbClr val="232321"/>
              </a:solidFill>
              <a:latin typeface="Arial"/>
              <a:ea typeface="Arial"/>
              <a:cs typeface="Arial"/>
              <a:sym typeface="Arial"/>
            </a:endParaRPr>
          </a:p>
        </p:txBody>
      </p:sp>
      <p:cxnSp>
        <p:nvCxnSpPr>
          <p:cNvPr id="81" name="Google Shape;81;p5"/>
          <p:cNvCxnSpPr/>
          <p:nvPr/>
        </p:nvCxnSpPr>
        <p:spPr>
          <a:xfrm rot="10800000">
            <a:off x="2754925" y="5937728"/>
            <a:ext cx="1157161" cy="8777"/>
          </a:xfrm>
          <a:prstGeom prst="straightConnector1">
            <a:avLst/>
          </a:prstGeom>
          <a:solidFill>
            <a:srgbClr val="009386">
              <a:alpha val="29803"/>
            </a:srgbClr>
          </a:solidFill>
          <a:ln w="38100" cap="rnd" cmpd="sng">
            <a:solidFill>
              <a:srgbClr val="009386"/>
            </a:solidFill>
            <a:prstDash val="dash"/>
            <a:miter lim="800000"/>
            <a:headEnd type="none" w="sm" len="sm"/>
            <a:tailEnd type="none" w="sm" len="sm"/>
          </a:ln>
        </p:spPr>
      </p:cxnSp>
      <p:sp>
        <p:nvSpPr>
          <p:cNvPr id="82" name="Google Shape;82;p5"/>
          <p:cNvSpPr/>
          <p:nvPr/>
        </p:nvSpPr>
        <p:spPr>
          <a:xfrm>
            <a:off x="5032124" y="2680399"/>
            <a:ext cx="2974510" cy="698954"/>
          </a:xfrm>
          <a:prstGeom prst="roundRect">
            <a:avLst>
              <a:gd name="adj" fmla="val 50000"/>
            </a:avLst>
          </a:prstGeom>
          <a:solidFill>
            <a:srgbClr val="009386">
              <a:alpha val="20000"/>
            </a:srgbClr>
          </a:solidFill>
          <a:ln>
            <a:noFill/>
          </a:ln>
        </p:spPr>
        <p:txBody>
          <a:bodyPr spcFirstLastPara="1" wrap="square" lIns="1280150" tIns="274300" rIns="274300" bIns="274300" anchor="ctr" anchorCtr="0">
            <a:noAutofit/>
          </a:bodyPr>
          <a:lstStyle/>
          <a:p>
            <a:pPr marL="0" marR="0" lvl="0" indent="0" algn="ctr" rtl="0">
              <a:spcBef>
                <a:spcPts val="0"/>
              </a:spcBef>
              <a:spcAft>
                <a:spcPts val="0"/>
              </a:spcAft>
              <a:buNone/>
            </a:pPr>
            <a:r>
              <a:rPr lang="en-GB" sz="1800">
                <a:solidFill>
                  <a:srgbClr val="232321"/>
                </a:solidFill>
                <a:latin typeface="Arial"/>
                <a:ea typeface="Arial"/>
                <a:cs typeface="Arial"/>
                <a:sym typeface="Arial"/>
              </a:rPr>
              <a:t>Arta</a:t>
            </a:r>
            <a:endParaRPr sz="1800">
              <a:solidFill>
                <a:srgbClr val="232321"/>
              </a:solidFill>
              <a:latin typeface="Arial"/>
              <a:ea typeface="Arial"/>
              <a:cs typeface="Arial"/>
              <a:sym typeface="Arial"/>
            </a:endParaRPr>
          </a:p>
        </p:txBody>
      </p:sp>
      <p:cxnSp>
        <p:nvCxnSpPr>
          <p:cNvPr id="83" name="Google Shape;83;p5"/>
          <p:cNvCxnSpPr/>
          <p:nvPr/>
        </p:nvCxnSpPr>
        <p:spPr>
          <a:xfrm rot="10800000">
            <a:off x="6340044" y="3518159"/>
            <a:ext cx="1157161" cy="8777"/>
          </a:xfrm>
          <a:prstGeom prst="straightConnector1">
            <a:avLst/>
          </a:prstGeom>
          <a:solidFill>
            <a:srgbClr val="009386">
              <a:alpha val="29803"/>
            </a:srgbClr>
          </a:solidFill>
          <a:ln w="38100" cap="rnd" cmpd="sng">
            <a:solidFill>
              <a:srgbClr val="009386"/>
            </a:solidFill>
            <a:prstDash val="dash"/>
            <a:miter lim="800000"/>
            <a:headEnd type="none" w="sm" len="sm"/>
            <a:tailEnd type="none" w="sm" len="sm"/>
          </a:ln>
        </p:spPr>
      </p:cxnSp>
      <p:sp>
        <p:nvSpPr>
          <p:cNvPr id="84" name="Google Shape;84;p5"/>
          <p:cNvSpPr/>
          <p:nvPr/>
        </p:nvSpPr>
        <p:spPr>
          <a:xfrm>
            <a:off x="5032124" y="4535444"/>
            <a:ext cx="2974510" cy="698954"/>
          </a:xfrm>
          <a:prstGeom prst="roundRect">
            <a:avLst>
              <a:gd name="adj" fmla="val 50000"/>
            </a:avLst>
          </a:prstGeom>
          <a:solidFill>
            <a:srgbClr val="009386">
              <a:alpha val="20000"/>
            </a:srgbClr>
          </a:solidFill>
          <a:ln>
            <a:noFill/>
          </a:ln>
        </p:spPr>
        <p:txBody>
          <a:bodyPr spcFirstLastPara="1" wrap="square" lIns="1280150" tIns="274300" rIns="274300" bIns="274300" anchor="ctr" anchorCtr="0">
            <a:noAutofit/>
          </a:bodyPr>
          <a:lstStyle/>
          <a:p>
            <a:pPr marL="0" marR="0" lvl="0" indent="0" algn="ctr" rtl="0">
              <a:spcBef>
                <a:spcPts val="0"/>
              </a:spcBef>
              <a:spcAft>
                <a:spcPts val="0"/>
              </a:spcAft>
              <a:buNone/>
            </a:pPr>
            <a:r>
              <a:rPr lang="en-GB" sz="1800">
                <a:solidFill>
                  <a:srgbClr val="232321"/>
                </a:solidFill>
                <a:latin typeface="Arial"/>
                <a:ea typeface="Arial"/>
                <a:cs typeface="Arial"/>
                <a:sym typeface="Arial"/>
              </a:rPr>
              <a:t>Știința</a:t>
            </a:r>
            <a:endParaRPr sz="1800">
              <a:solidFill>
                <a:srgbClr val="232321"/>
              </a:solidFill>
              <a:latin typeface="Arial"/>
              <a:ea typeface="Arial"/>
              <a:cs typeface="Arial"/>
              <a:sym typeface="Arial"/>
            </a:endParaRPr>
          </a:p>
        </p:txBody>
      </p:sp>
      <p:cxnSp>
        <p:nvCxnSpPr>
          <p:cNvPr id="85" name="Google Shape;85;p5"/>
          <p:cNvCxnSpPr/>
          <p:nvPr/>
        </p:nvCxnSpPr>
        <p:spPr>
          <a:xfrm rot="10800000">
            <a:off x="6340044" y="5373204"/>
            <a:ext cx="1157161" cy="8777"/>
          </a:xfrm>
          <a:prstGeom prst="straightConnector1">
            <a:avLst/>
          </a:prstGeom>
          <a:solidFill>
            <a:srgbClr val="009386">
              <a:alpha val="29803"/>
            </a:srgbClr>
          </a:solidFill>
          <a:ln w="38100" cap="rnd" cmpd="sng">
            <a:solidFill>
              <a:srgbClr val="009386"/>
            </a:solidFill>
            <a:prstDash val="dash"/>
            <a:miter lim="800000"/>
            <a:headEnd type="none" w="sm" len="sm"/>
            <a:tailEnd type="none" w="sm" len="sm"/>
          </a:ln>
        </p:spPr>
      </p:cxnSp>
      <p:sp>
        <p:nvSpPr>
          <p:cNvPr id="86" name="Google Shape;86;p5"/>
          <p:cNvSpPr>
            <a:spLocks noGrp="1"/>
          </p:cNvSpPr>
          <p:nvPr>
            <p:ph type="title"/>
          </p:nvPr>
        </p:nvSpPr>
        <p:spPr>
          <a:xfrm>
            <a:off x="457198" y="521621"/>
            <a:ext cx="8220075"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232321"/>
              </a:buClr>
              <a:buSzPts val="4000"/>
              <a:buFont typeface="Arial"/>
              <a:buNone/>
            </a:pPr>
            <a:r>
              <a:rPr lang="en-GB">
                <a:solidFill>
                  <a:srgbClr val="232321"/>
                </a:solidFill>
              </a:rPr>
              <a:t>Ce este cultura?</a:t>
            </a:r>
            <a:endParaRPr>
              <a:solidFill>
                <a:srgbClr val="232321"/>
              </a:solidFill>
            </a:endParaRPr>
          </a:p>
        </p:txBody>
      </p:sp>
      <p:sp>
        <p:nvSpPr>
          <p:cNvPr id="87" name="Google Shape;87;p5"/>
          <p:cNvSpPr/>
          <p:nvPr/>
        </p:nvSpPr>
        <p:spPr>
          <a:xfrm>
            <a:off x="832655" y="1226659"/>
            <a:ext cx="7687434" cy="442998"/>
          </a:xfrm>
          <a:prstGeom prst="roundRect">
            <a:avLst>
              <a:gd name="adj" fmla="val 6079"/>
            </a:avLst>
          </a:prstGeom>
          <a:noFill/>
          <a:ln>
            <a:noFill/>
          </a:ln>
        </p:spPr>
        <p:txBody>
          <a:bodyPr spcFirstLastPara="1" wrap="square" lIns="274300" tIns="274300" rIns="274300" bIns="274300" anchor="ctr" anchorCtr="0">
            <a:noAutofit/>
          </a:bodyPr>
          <a:lstStyle/>
          <a:p>
            <a:pPr marL="0" marR="0" lvl="0" indent="0" algn="ctr" rtl="0">
              <a:spcBef>
                <a:spcPts val="0"/>
              </a:spcBef>
              <a:spcAft>
                <a:spcPts val="0"/>
              </a:spcAft>
              <a:buNone/>
            </a:pPr>
            <a:r>
              <a:rPr lang="en-GB" sz="1800">
                <a:solidFill>
                  <a:srgbClr val="232321"/>
                </a:solidFill>
                <a:latin typeface="Arial"/>
                <a:ea typeface="Arial"/>
                <a:cs typeface="Arial"/>
                <a:sym typeface="Arial"/>
              </a:rPr>
              <a:t>Cultura cuprinde aspecte unice ale unui popor, precum: </a:t>
            </a:r>
            <a:endParaRPr/>
          </a:p>
        </p:txBody>
      </p:sp>
      <p:pic>
        <p:nvPicPr>
          <p:cNvPr id="88" name="Google Shape;88;p5" descr="Logo&#10;&#10;Description automatically generated"/>
          <p:cNvPicPr preferRelativeResize="0"/>
          <p:nvPr/>
        </p:nvPicPr>
        <p:blipFill rotWithShape="1">
          <a:blip r:embed="rId3">
            <a:alphaModFix/>
          </a:blip>
          <a:srcRect l="14798" t="14306" r="14426" b="14844"/>
          <a:stretch/>
        </p:blipFill>
        <p:spPr>
          <a:xfrm>
            <a:off x="1144860" y="3296006"/>
            <a:ext cx="1408340" cy="1409780"/>
          </a:xfrm>
          <a:prstGeom prst="rect">
            <a:avLst/>
          </a:prstGeom>
          <a:noFill/>
          <a:ln>
            <a:noFill/>
          </a:ln>
        </p:spPr>
      </p:pic>
      <p:pic>
        <p:nvPicPr>
          <p:cNvPr id="89" name="Google Shape;89;p5" descr="Icon&#10;&#10;Description automatically generated"/>
          <p:cNvPicPr preferRelativeResize="0"/>
          <p:nvPr/>
        </p:nvPicPr>
        <p:blipFill rotWithShape="1">
          <a:blip r:embed="rId4">
            <a:alphaModFix/>
          </a:blip>
          <a:srcRect l="14437" t="14546" r="15001" b="12770"/>
          <a:stretch/>
        </p:blipFill>
        <p:spPr>
          <a:xfrm>
            <a:off x="4676372" y="2308311"/>
            <a:ext cx="1569138" cy="1616293"/>
          </a:xfrm>
          <a:prstGeom prst="rect">
            <a:avLst/>
          </a:prstGeom>
          <a:noFill/>
          <a:ln>
            <a:noFill/>
          </a:ln>
        </p:spPr>
      </p:pic>
      <p:pic>
        <p:nvPicPr>
          <p:cNvPr id="90" name="Google Shape;90;p5" descr="Logo&#10;&#10;Description automatically generated"/>
          <p:cNvPicPr preferRelativeResize="0"/>
          <p:nvPr/>
        </p:nvPicPr>
        <p:blipFill rotWithShape="1">
          <a:blip r:embed="rId5">
            <a:alphaModFix/>
          </a:blip>
          <a:srcRect l="14585" t="14464" r="15578" b="13602"/>
          <a:stretch/>
        </p:blipFill>
        <p:spPr>
          <a:xfrm>
            <a:off x="4676372" y="4076775"/>
            <a:ext cx="1569138" cy="1616293"/>
          </a:xfrm>
          <a:prstGeom prst="rect">
            <a:avLst/>
          </a:prstGeom>
          <a:noFill/>
          <a:ln>
            <a:noFill/>
          </a:ln>
        </p:spPr>
      </p:pic>
      <p:pic>
        <p:nvPicPr>
          <p:cNvPr id="91" name="Google Shape;91;p5" descr="A picture containing window&#10;&#10;Description automatically generated"/>
          <p:cNvPicPr preferRelativeResize="0"/>
          <p:nvPr/>
        </p:nvPicPr>
        <p:blipFill rotWithShape="1">
          <a:blip r:embed="rId6">
            <a:alphaModFix/>
          </a:blip>
          <a:srcRect l="14375" t="15108" r="14953" b="13617"/>
          <a:stretch/>
        </p:blipFill>
        <p:spPr>
          <a:xfrm>
            <a:off x="1137366" y="1815531"/>
            <a:ext cx="1408339" cy="1420320"/>
          </a:xfrm>
          <a:prstGeom prst="rect">
            <a:avLst/>
          </a:prstGeom>
          <a:noFill/>
          <a:ln>
            <a:noFill/>
          </a:ln>
        </p:spPr>
      </p:pic>
      <p:pic>
        <p:nvPicPr>
          <p:cNvPr id="92" name="Google Shape;92;p5" descr="A picture containing logo&#10;&#10;Description automatically generated"/>
          <p:cNvPicPr preferRelativeResize="0"/>
          <p:nvPr/>
        </p:nvPicPr>
        <p:blipFill rotWithShape="1">
          <a:blip r:embed="rId7">
            <a:alphaModFix/>
          </a:blip>
          <a:srcRect l="14483" t="13014" r="15192" b="14324"/>
          <a:stretch/>
        </p:blipFill>
        <p:spPr>
          <a:xfrm>
            <a:off x="1137365" y="4750042"/>
            <a:ext cx="1408339" cy="14551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fade">
                                      <p:cBhvr>
                                        <p:cTn id="12" dur="1000"/>
                                        <p:tgtEl>
                                          <p:spTgt spid="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fade">
                                      <p:cBhvr>
                                        <p:cTn id="17" dur="1000"/>
                                        <p:tgtEl>
                                          <p:spTgt spid="8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1000"/>
                                        <p:tgtEl>
                                          <p:spTgt spid="8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6"/>
          <p:cNvSpPr/>
          <p:nvPr/>
        </p:nvSpPr>
        <p:spPr>
          <a:xfrm>
            <a:off x="825388" y="873941"/>
            <a:ext cx="7420396" cy="5344724"/>
          </a:xfrm>
          <a:prstGeom prst="roundRect">
            <a:avLst>
              <a:gd name="adj" fmla="val 9215"/>
            </a:avLst>
          </a:prstGeom>
          <a:noFill/>
          <a:ln w="38100" cap="flat" cmpd="sng">
            <a:solidFill>
              <a:srgbClr val="00938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8" name="Google Shape;98;p6"/>
          <p:cNvSpPr/>
          <p:nvPr/>
        </p:nvSpPr>
        <p:spPr>
          <a:xfrm>
            <a:off x="1828800" y="679731"/>
            <a:ext cx="5534952" cy="613207"/>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99" name="Google Shape;99;p6" descr="A group of people wearing clothing&#10;&#10;Description automatically generated with medium confidence"/>
          <p:cNvPicPr preferRelativeResize="0"/>
          <p:nvPr/>
        </p:nvPicPr>
        <p:blipFill rotWithShape="1">
          <a:blip r:embed="rId3">
            <a:alphaModFix/>
          </a:blip>
          <a:srcRect/>
          <a:stretch/>
        </p:blipFill>
        <p:spPr>
          <a:xfrm>
            <a:off x="1900942" y="1379902"/>
            <a:ext cx="5342115" cy="3989786"/>
          </a:xfrm>
          <a:prstGeom prst="rect">
            <a:avLst/>
          </a:prstGeom>
          <a:noFill/>
          <a:ln>
            <a:noFill/>
          </a:ln>
        </p:spPr>
      </p:pic>
      <p:sp>
        <p:nvSpPr>
          <p:cNvPr id="100" name="Google Shape;100;p6"/>
          <p:cNvSpPr/>
          <p:nvPr/>
        </p:nvSpPr>
        <p:spPr>
          <a:xfrm>
            <a:off x="3490992" y="5498319"/>
            <a:ext cx="2210564" cy="519441"/>
          </a:xfrm>
          <a:prstGeom prst="roundRect">
            <a:avLst>
              <a:gd name="adj" fmla="val 50000"/>
            </a:avLst>
          </a:prstGeom>
          <a:solidFill>
            <a:srgbClr val="009386">
              <a:alpha val="20000"/>
            </a:srgbClr>
          </a:solidFill>
          <a:ln>
            <a:noFill/>
          </a:ln>
        </p:spPr>
        <p:txBody>
          <a:bodyPr spcFirstLastPara="1" wrap="square" lIns="274300" tIns="274300" rIns="274300" bIns="274300" anchor="ctr" anchorCtr="0">
            <a:noAutofit/>
          </a:bodyPr>
          <a:lstStyle/>
          <a:p>
            <a:pPr marL="0" marR="0" lvl="0" indent="0" algn="ctr" rtl="0">
              <a:spcBef>
                <a:spcPts val="0"/>
              </a:spcBef>
              <a:spcAft>
                <a:spcPts val="0"/>
              </a:spcAft>
              <a:buNone/>
            </a:pPr>
            <a:r>
              <a:rPr lang="en-GB" sz="1800">
                <a:solidFill>
                  <a:srgbClr val="232321"/>
                </a:solidFill>
                <a:latin typeface="Arial"/>
                <a:ea typeface="Arial"/>
                <a:cs typeface="Arial"/>
                <a:sym typeface="Arial"/>
              </a:rPr>
              <a:t>Limba română</a:t>
            </a:r>
            <a:endParaRPr sz="1800">
              <a:solidFill>
                <a:srgbClr val="232321"/>
              </a:solidFill>
              <a:latin typeface="Arial"/>
              <a:ea typeface="Arial"/>
              <a:cs typeface="Arial"/>
              <a:sym typeface="Arial"/>
            </a:endParaRPr>
          </a:p>
        </p:txBody>
      </p:sp>
      <p:sp>
        <p:nvSpPr>
          <p:cNvPr id="101" name="Google Shape;101;p6"/>
          <p:cNvSpPr>
            <a:spLocks noGrp="1"/>
          </p:cNvSpPr>
          <p:nvPr>
            <p:ph type="title"/>
          </p:nvPr>
        </p:nvSpPr>
        <p:spPr>
          <a:xfrm>
            <a:off x="486237" y="485589"/>
            <a:ext cx="8220075" cy="776704"/>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009386"/>
              </a:buClr>
              <a:buSzPts val="4000"/>
              <a:buFont typeface="Arial"/>
              <a:buNone/>
            </a:pPr>
            <a:r>
              <a:rPr lang="en-GB">
                <a:solidFill>
                  <a:srgbClr val="009386"/>
                </a:solidFill>
              </a:rPr>
              <a:t>Ce limbă vorbim noi?</a:t>
            </a:r>
            <a:endParaRPr>
              <a:solidFill>
                <a:srgbClr val="009386"/>
              </a:solidFill>
            </a:endParaRPr>
          </a:p>
        </p:txBody>
      </p:sp>
      <p:cxnSp>
        <p:nvCxnSpPr>
          <p:cNvPr id="102" name="Google Shape;102;p6"/>
          <p:cNvCxnSpPr/>
          <p:nvPr/>
        </p:nvCxnSpPr>
        <p:spPr>
          <a:xfrm>
            <a:off x="3124535" y="1221833"/>
            <a:ext cx="2943478" cy="0"/>
          </a:xfrm>
          <a:prstGeom prst="straightConnector1">
            <a:avLst/>
          </a:prstGeom>
          <a:noFill/>
          <a:ln w="38100" cap="rnd" cmpd="sng">
            <a:solidFill>
              <a:srgbClr val="009386"/>
            </a:solidFill>
            <a:prstDash val="dash"/>
            <a:miter lim="800000"/>
            <a:headEnd type="none" w="sm" len="sm"/>
            <a:tailEnd type="none" w="sm" len="sm"/>
          </a:ln>
        </p:spPr>
      </p:cxnSp>
      <p:sp>
        <p:nvSpPr>
          <p:cNvPr id="103" name="Google Shape;103;p6"/>
          <p:cNvSpPr txBox="1"/>
          <p:nvPr/>
        </p:nvSpPr>
        <p:spPr>
          <a:xfrm>
            <a:off x="4365480" y="5235075"/>
            <a:ext cx="461588" cy="93871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500" b="1">
                <a:solidFill>
                  <a:srgbClr val="009386"/>
                </a:solidFill>
                <a:latin typeface="Arial"/>
                <a:ea typeface="Arial"/>
                <a:cs typeface="Arial"/>
                <a:sym typeface="Arial"/>
              </a:rPr>
              <a:t>?</a:t>
            </a:r>
            <a:endParaRPr sz="5500" b="1">
              <a:solidFill>
                <a:srgbClr val="009386"/>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1"/>
                                          </p:stCondLst>
                                        </p:cTn>
                                        <p:tgtEl>
                                          <p:spTgt spid="103"/>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00"/>
                                        </p:tgtEl>
                                        <p:attrNameLst>
                                          <p:attrName>style.visibility</p:attrName>
                                        </p:attrNameLst>
                                      </p:cBhvr>
                                      <p:to>
                                        <p:strVal val="visible"/>
                                      </p:to>
                                    </p:set>
                                    <p:animEffect transition="in" filter="fade">
                                      <p:cBhvr>
                                        <p:cTn id="14"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7"/>
          <p:cNvSpPr>
            <a:spLocks noGrp="1"/>
          </p:cNvSpPr>
          <p:nvPr>
            <p:ph type="title"/>
          </p:nvPr>
        </p:nvSpPr>
        <p:spPr>
          <a:xfrm>
            <a:off x="457198" y="431358"/>
            <a:ext cx="8220075"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232321"/>
              </a:buClr>
              <a:buSzPts val="4000"/>
              <a:buFont typeface="Arial"/>
              <a:buNone/>
            </a:pPr>
            <a:r>
              <a:rPr lang="en-GB">
                <a:solidFill>
                  <a:srgbClr val="232321"/>
                </a:solidFill>
              </a:rPr>
              <a:t>Ce legende cunoști?</a:t>
            </a:r>
            <a:endParaRPr>
              <a:solidFill>
                <a:srgbClr val="232321"/>
              </a:solidFill>
            </a:endParaRPr>
          </a:p>
        </p:txBody>
      </p:sp>
      <p:cxnSp>
        <p:nvCxnSpPr>
          <p:cNvPr id="109" name="Google Shape;109;p7"/>
          <p:cNvCxnSpPr/>
          <p:nvPr/>
        </p:nvCxnSpPr>
        <p:spPr>
          <a:xfrm>
            <a:off x="3100261" y="1308264"/>
            <a:ext cx="2943478" cy="0"/>
          </a:xfrm>
          <a:prstGeom prst="straightConnector1">
            <a:avLst/>
          </a:prstGeom>
          <a:noFill/>
          <a:ln w="38100" cap="rnd" cmpd="sng">
            <a:solidFill>
              <a:srgbClr val="009386"/>
            </a:solidFill>
            <a:prstDash val="dash"/>
            <a:miter lim="800000"/>
            <a:headEnd type="none" w="sm" len="sm"/>
            <a:tailEnd type="none" w="sm" len="sm"/>
          </a:ln>
        </p:spPr>
      </p:cxnSp>
      <p:cxnSp>
        <p:nvCxnSpPr>
          <p:cNvPr id="110" name="Google Shape;110;p7"/>
          <p:cNvCxnSpPr>
            <a:endCxn id="111" idx="2"/>
          </p:cNvCxnSpPr>
          <p:nvPr/>
        </p:nvCxnSpPr>
        <p:spPr>
          <a:xfrm>
            <a:off x="3058643" y="4152161"/>
            <a:ext cx="296100" cy="0"/>
          </a:xfrm>
          <a:prstGeom prst="straightConnector1">
            <a:avLst/>
          </a:prstGeom>
          <a:solidFill>
            <a:srgbClr val="009386">
              <a:alpha val="29803"/>
            </a:srgbClr>
          </a:solidFill>
          <a:ln w="38100" cap="rnd" cmpd="sng">
            <a:solidFill>
              <a:srgbClr val="009386"/>
            </a:solidFill>
            <a:prstDash val="solid"/>
            <a:miter lim="800000"/>
            <a:headEnd type="none" w="sm" len="sm"/>
            <a:tailEnd type="none" w="sm" len="sm"/>
          </a:ln>
        </p:spPr>
      </p:cxnSp>
      <p:cxnSp>
        <p:nvCxnSpPr>
          <p:cNvPr id="112" name="Google Shape;112;p7"/>
          <p:cNvCxnSpPr/>
          <p:nvPr/>
        </p:nvCxnSpPr>
        <p:spPr>
          <a:xfrm>
            <a:off x="5797349" y="4152161"/>
            <a:ext cx="295954" cy="0"/>
          </a:xfrm>
          <a:prstGeom prst="straightConnector1">
            <a:avLst/>
          </a:prstGeom>
          <a:solidFill>
            <a:srgbClr val="009386">
              <a:alpha val="29803"/>
            </a:srgbClr>
          </a:solidFill>
          <a:ln w="38100" cap="rnd" cmpd="sng">
            <a:solidFill>
              <a:srgbClr val="009386"/>
            </a:solidFill>
            <a:prstDash val="solid"/>
            <a:miter lim="800000"/>
            <a:headEnd type="none" w="sm" len="sm"/>
            <a:tailEnd type="none" w="sm" len="sm"/>
          </a:ln>
        </p:spPr>
      </p:cxnSp>
      <p:sp>
        <p:nvSpPr>
          <p:cNvPr id="113" name="Google Shape;113;p7"/>
          <p:cNvSpPr/>
          <p:nvPr/>
        </p:nvSpPr>
        <p:spPr>
          <a:xfrm>
            <a:off x="720191" y="1476024"/>
            <a:ext cx="7687434" cy="956172"/>
          </a:xfrm>
          <a:prstGeom prst="roundRect">
            <a:avLst>
              <a:gd name="adj" fmla="val 6079"/>
            </a:avLst>
          </a:prstGeom>
          <a:solidFill>
            <a:srgbClr val="009386">
              <a:alpha val="20000"/>
            </a:srgbClr>
          </a:solidFill>
          <a:ln>
            <a:noFill/>
          </a:ln>
        </p:spPr>
        <p:txBody>
          <a:bodyPr spcFirstLastPara="1" wrap="square" lIns="274300" tIns="274300" rIns="274300" bIns="274300" anchor="ctr" anchorCtr="0">
            <a:noAutofit/>
          </a:bodyPr>
          <a:lstStyle/>
          <a:p>
            <a:pPr marL="0" marR="0" lvl="0" indent="0" algn="ctr" rtl="0">
              <a:spcBef>
                <a:spcPts val="0"/>
              </a:spcBef>
              <a:spcAft>
                <a:spcPts val="0"/>
              </a:spcAft>
              <a:buClr>
                <a:srgbClr val="232321"/>
              </a:buClr>
              <a:buSzPts val="1800"/>
              <a:buFont typeface="Arial"/>
              <a:buNone/>
            </a:pPr>
            <a:r>
              <a:rPr lang="en-GB" sz="1800">
                <a:solidFill>
                  <a:srgbClr val="232321"/>
                </a:solidFill>
                <a:latin typeface="Arial"/>
                <a:ea typeface="Arial"/>
                <a:cs typeface="Arial"/>
                <a:sym typeface="Arial"/>
              </a:rPr>
              <a:t>Legenda este o poveste care ne explică cum au luat ființă anumite viețuitoare sau obiceiuri, ori ne spune povestea unui erou ce a existat demult. </a:t>
            </a:r>
            <a:endParaRPr sz="1800">
              <a:solidFill>
                <a:srgbClr val="232321"/>
              </a:solidFill>
              <a:latin typeface="Arial"/>
              <a:ea typeface="Arial"/>
              <a:cs typeface="Arial"/>
              <a:sym typeface="Arial"/>
            </a:endParaRPr>
          </a:p>
        </p:txBody>
      </p:sp>
      <p:grpSp>
        <p:nvGrpSpPr>
          <p:cNvPr id="114" name="Google Shape;114;p7"/>
          <p:cNvGrpSpPr/>
          <p:nvPr/>
        </p:nvGrpSpPr>
        <p:grpSpPr>
          <a:xfrm>
            <a:off x="8900563" y="1652566"/>
            <a:ext cx="251528" cy="429042"/>
            <a:chOff x="4438143" y="3160033"/>
            <a:chExt cx="251528" cy="429042"/>
          </a:xfrm>
        </p:grpSpPr>
        <p:cxnSp>
          <p:nvCxnSpPr>
            <p:cNvPr id="115" name="Google Shape;115;p7"/>
            <p:cNvCxnSpPr/>
            <p:nvPr/>
          </p:nvCxnSpPr>
          <p:spPr>
            <a:xfrm>
              <a:off x="4563908" y="3160033"/>
              <a:ext cx="0" cy="429042"/>
            </a:xfrm>
            <a:prstGeom prst="straightConnector1">
              <a:avLst/>
            </a:prstGeom>
            <a:solidFill>
              <a:srgbClr val="009386">
                <a:alpha val="29803"/>
              </a:srgbClr>
            </a:solidFill>
            <a:ln w="38100" cap="rnd" cmpd="sng">
              <a:solidFill>
                <a:srgbClr val="009386"/>
              </a:solidFill>
              <a:prstDash val="solid"/>
              <a:miter lim="800000"/>
              <a:headEnd type="none" w="sm" len="sm"/>
              <a:tailEnd type="none" w="sm" len="sm"/>
            </a:ln>
          </p:spPr>
        </p:cxnSp>
        <p:cxnSp>
          <p:nvCxnSpPr>
            <p:cNvPr id="116" name="Google Shape;116;p7"/>
            <p:cNvCxnSpPr/>
            <p:nvPr/>
          </p:nvCxnSpPr>
          <p:spPr>
            <a:xfrm rot="10800000">
              <a:off x="4438143" y="3162988"/>
              <a:ext cx="251528" cy="0"/>
            </a:xfrm>
            <a:prstGeom prst="straightConnector1">
              <a:avLst/>
            </a:prstGeom>
            <a:solidFill>
              <a:srgbClr val="009386">
                <a:alpha val="29803"/>
              </a:srgbClr>
            </a:solidFill>
            <a:ln w="38100" cap="rnd" cmpd="sng">
              <a:solidFill>
                <a:srgbClr val="009386"/>
              </a:solidFill>
              <a:prstDash val="solid"/>
              <a:miter lim="800000"/>
              <a:headEnd type="none" w="sm" len="sm"/>
              <a:tailEnd type="none" w="sm" len="sm"/>
            </a:ln>
          </p:spPr>
        </p:cxnSp>
      </p:grpSp>
      <p:grpSp>
        <p:nvGrpSpPr>
          <p:cNvPr id="117" name="Google Shape;117;p7"/>
          <p:cNvGrpSpPr/>
          <p:nvPr/>
        </p:nvGrpSpPr>
        <p:grpSpPr>
          <a:xfrm>
            <a:off x="3354743" y="2942997"/>
            <a:ext cx="2418328" cy="2418328"/>
            <a:chOff x="3354743" y="2799294"/>
            <a:chExt cx="2418328" cy="2418328"/>
          </a:xfrm>
        </p:grpSpPr>
        <p:sp>
          <p:nvSpPr>
            <p:cNvPr id="111" name="Google Shape;111;p7"/>
            <p:cNvSpPr/>
            <p:nvPr/>
          </p:nvSpPr>
          <p:spPr>
            <a:xfrm>
              <a:off x="3354743" y="2799294"/>
              <a:ext cx="2418328" cy="2418328"/>
            </a:xfrm>
            <a:prstGeom prst="ellipse">
              <a:avLst/>
            </a:prstGeom>
            <a:solidFill>
              <a:srgbClr val="009386">
                <a:alpha val="29803"/>
              </a:srgbClr>
            </a:solidFill>
            <a:ln w="38100" cap="rnd" cmpd="sng">
              <a:solidFill>
                <a:srgbClr val="00938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118" name="Google Shape;118;p7" descr="Logo&#10;&#10;Description automatically generated"/>
            <p:cNvPicPr preferRelativeResize="0"/>
            <p:nvPr/>
          </p:nvPicPr>
          <p:blipFill rotWithShape="1">
            <a:blip r:embed="rId3">
              <a:alphaModFix/>
            </a:blip>
            <a:srcRect l="14989" t="14226" r="13490" b="15148"/>
            <a:stretch/>
          </p:blipFill>
          <p:spPr>
            <a:xfrm>
              <a:off x="3535089" y="2964072"/>
              <a:ext cx="2122375" cy="2095837"/>
            </a:xfrm>
            <a:prstGeom prst="rect">
              <a:avLst/>
            </a:prstGeom>
            <a:noFill/>
            <a:ln>
              <a:noFill/>
            </a:ln>
          </p:spPr>
        </p:pic>
      </p:grpSp>
      <p:grpSp>
        <p:nvGrpSpPr>
          <p:cNvPr id="119" name="Google Shape;119;p7"/>
          <p:cNvGrpSpPr/>
          <p:nvPr/>
        </p:nvGrpSpPr>
        <p:grpSpPr>
          <a:xfrm>
            <a:off x="6093303" y="2926730"/>
            <a:ext cx="2418328" cy="2418328"/>
            <a:chOff x="6093303" y="2783027"/>
            <a:chExt cx="2418328" cy="2418328"/>
          </a:xfrm>
        </p:grpSpPr>
        <p:sp>
          <p:nvSpPr>
            <p:cNvPr id="120" name="Google Shape;120;p7"/>
            <p:cNvSpPr/>
            <p:nvPr/>
          </p:nvSpPr>
          <p:spPr>
            <a:xfrm>
              <a:off x="6093303" y="2783027"/>
              <a:ext cx="2418328" cy="2418328"/>
            </a:xfrm>
            <a:prstGeom prst="ellipse">
              <a:avLst/>
            </a:prstGeom>
            <a:solidFill>
              <a:srgbClr val="009386">
                <a:alpha val="29803"/>
              </a:srgbClr>
            </a:solidFill>
            <a:ln w="38100" cap="rnd" cmpd="sng">
              <a:solidFill>
                <a:srgbClr val="00938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121" name="Google Shape;121;p7" descr="A picture containing logo&#10;&#10;Description automatically generated"/>
            <p:cNvPicPr preferRelativeResize="0"/>
            <p:nvPr/>
          </p:nvPicPr>
          <p:blipFill rotWithShape="1">
            <a:blip r:embed="rId4">
              <a:alphaModFix/>
            </a:blip>
            <a:srcRect l="13259" t="14240" r="13729" b="14769"/>
            <a:stretch/>
          </p:blipFill>
          <p:spPr>
            <a:xfrm>
              <a:off x="6208185" y="2931961"/>
              <a:ext cx="2188559" cy="2127948"/>
            </a:xfrm>
            <a:prstGeom prst="rect">
              <a:avLst/>
            </a:prstGeom>
            <a:noFill/>
            <a:ln>
              <a:noFill/>
            </a:ln>
          </p:spPr>
        </p:pic>
      </p:grpSp>
      <p:grpSp>
        <p:nvGrpSpPr>
          <p:cNvPr id="122" name="Google Shape;122;p7"/>
          <p:cNvGrpSpPr/>
          <p:nvPr/>
        </p:nvGrpSpPr>
        <p:grpSpPr>
          <a:xfrm>
            <a:off x="628322" y="2942997"/>
            <a:ext cx="2418328" cy="2418328"/>
            <a:chOff x="628322" y="2799294"/>
            <a:chExt cx="2418328" cy="2418328"/>
          </a:xfrm>
        </p:grpSpPr>
        <p:sp>
          <p:nvSpPr>
            <p:cNvPr id="123" name="Google Shape;123;p7"/>
            <p:cNvSpPr/>
            <p:nvPr/>
          </p:nvSpPr>
          <p:spPr>
            <a:xfrm>
              <a:off x="628322" y="2799294"/>
              <a:ext cx="2418328" cy="2418328"/>
            </a:xfrm>
            <a:prstGeom prst="ellipse">
              <a:avLst/>
            </a:prstGeom>
            <a:solidFill>
              <a:srgbClr val="009386">
                <a:alpha val="29803"/>
              </a:srgbClr>
            </a:solidFill>
            <a:ln w="38100" cap="rnd" cmpd="sng">
              <a:solidFill>
                <a:srgbClr val="00938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124" name="Google Shape;124;p7" descr="Logo&#10;&#10;Description automatically generated"/>
            <p:cNvPicPr preferRelativeResize="0"/>
            <p:nvPr/>
          </p:nvPicPr>
          <p:blipFill rotWithShape="1">
            <a:blip r:embed="rId5">
              <a:alphaModFix/>
            </a:blip>
            <a:srcRect l="15036" t="14744" r="15098" b="14740"/>
            <a:stretch/>
          </p:blipFill>
          <p:spPr>
            <a:xfrm>
              <a:off x="805156" y="2958081"/>
              <a:ext cx="2081378" cy="2100753"/>
            </a:xfrm>
            <a:prstGeom prst="rect">
              <a:avLst/>
            </a:prstGeom>
            <a:noFill/>
            <a:ln>
              <a:noFill/>
            </a:ln>
          </p:spPr>
        </p:pic>
      </p:grpSp>
      <p:sp>
        <p:nvSpPr>
          <p:cNvPr id="125" name="Google Shape;125;p7"/>
          <p:cNvSpPr/>
          <p:nvPr/>
        </p:nvSpPr>
        <p:spPr>
          <a:xfrm>
            <a:off x="752559" y="2424908"/>
            <a:ext cx="7687434" cy="442998"/>
          </a:xfrm>
          <a:prstGeom prst="roundRect">
            <a:avLst>
              <a:gd name="adj" fmla="val 6079"/>
            </a:avLst>
          </a:prstGeom>
          <a:noFill/>
          <a:ln>
            <a:noFill/>
          </a:ln>
        </p:spPr>
        <p:txBody>
          <a:bodyPr spcFirstLastPara="1" wrap="square" lIns="274300" tIns="274300" rIns="274300" bIns="274300" anchor="ctr" anchorCtr="0">
            <a:noAutofit/>
          </a:bodyPr>
          <a:lstStyle/>
          <a:p>
            <a:pPr marL="0" marR="0" lvl="0" indent="0" algn="ctr" rtl="0">
              <a:spcBef>
                <a:spcPts val="0"/>
              </a:spcBef>
              <a:spcAft>
                <a:spcPts val="0"/>
              </a:spcAft>
              <a:buNone/>
            </a:pPr>
            <a:r>
              <a:rPr lang="en-GB" sz="1800">
                <a:solidFill>
                  <a:srgbClr val="232321"/>
                </a:solidFill>
                <a:latin typeface="Arial"/>
                <a:ea typeface="Arial"/>
                <a:cs typeface="Arial"/>
                <a:sym typeface="Arial"/>
              </a:rPr>
              <a:t>Poate ai auzit de:</a:t>
            </a:r>
            <a:endParaRPr sz="1800">
              <a:solidFill>
                <a:srgbClr val="232321"/>
              </a:solidFill>
              <a:latin typeface="Arial"/>
              <a:ea typeface="Arial"/>
              <a:cs typeface="Arial"/>
              <a:sym typeface="Arial"/>
            </a:endParaRPr>
          </a:p>
        </p:txBody>
      </p:sp>
      <p:sp>
        <p:nvSpPr>
          <p:cNvPr id="126" name="Google Shape;126;p7"/>
          <p:cNvSpPr/>
          <p:nvPr/>
        </p:nvSpPr>
        <p:spPr>
          <a:xfrm>
            <a:off x="775688" y="5561915"/>
            <a:ext cx="2123595" cy="652768"/>
          </a:xfrm>
          <a:prstGeom prst="roundRect">
            <a:avLst>
              <a:gd name="adj" fmla="val 50000"/>
            </a:avLst>
          </a:prstGeom>
          <a:solidFill>
            <a:srgbClr val="009386">
              <a:alpha val="20000"/>
            </a:srgbClr>
          </a:solidFill>
          <a:ln>
            <a:noFill/>
          </a:ln>
        </p:spPr>
        <p:txBody>
          <a:bodyPr spcFirstLastPara="1" wrap="square" lIns="274300" tIns="274300" rIns="274300" bIns="274300" anchor="ctr" anchorCtr="0">
            <a:noAutofit/>
          </a:bodyPr>
          <a:lstStyle/>
          <a:p>
            <a:pPr marL="0" marR="0" lvl="0" indent="0" algn="ctr" rtl="0">
              <a:spcBef>
                <a:spcPts val="0"/>
              </a:spcBef>
              <a:spcAft>
                <a:spcPts val="0"/>
              </a:spcAft>
              <a:buNone/>
            </a:pPr>
            <a:r>
              <a:rPr lang="en-GB" sz="1800" u="sng">
                <a:solidFill>
                  <a:srgbClr val="232321"/>
                </a:solidFill>
                <a:latin typeface="Arial"/>
                <a:ea typeface="Arial"/>
                <a:cs typeface="Arial"/>
                <a:sym typeface="Arial"/>
                <a:hlinkClick r:id="rId6">
                  <a:extLst>
                    <a:ext uri="{A12FA001-AC4F-418D-AE19-62706E023703}">
                      <ahyp:hlinkClr xmlns:ahyp="http://schemas.microsoft.com/office/drawing/2018/hyperlinkcolor" val="tx"/>
                    </a:ext>
                  </a:extLst>
                </a:hlinkClick>
              </a:rPr>
              <a:t>Legenda Mărțișorului</a:t>
            </a:r>
            <a:endParaRPr sz="1800">
              <a:solidFill>
                <a:srgbClr val="232321"/>
              </a:solidFill>
              <a:latin typeface="Arial"/>
              <a:ea typeface="Arial"/>
              <a:cs typeface="Arial"/>
              <a:sym typeface="Arial"/>
            </a:endParaRPr>
          </a:p>
        </p:txBody>
      </p:sp>
      <p:sp>
        <p:nvSpPr>
          <p:cNvPr id="127" name="Google Shape;127;p7"/>
          <p:cNvSpPr/>
          <p:nvPr/>
        </p:nvSpPr>
        <p:spPr>
          <a:xfrm>
            <a:off x="3502109" y="5561915"/>
            <a:ext cx="2123595" cy="652768"/>
          </a:xfrm>
          <a:prstGeom prst="roundRect">
            <a:avLst>
              <a:gd name="adj" fmla="val 50000"/>
            </a:avLst>
          </a:prstGeom>
          <a:solidFill>
            <a:srgbClr val="009386">
              <a:alpha val="20000"/>
            </a:srgbClr>
          </a:solidFill>
          <a:ln>
            <a:noFill/>
          </a:ln>
        </p:spPr>
        <p:txBody>
          <a:bodyPr spcFirstLastPara="1" wrap="square" lIns="274300" tIns="274300" rIns="274300" bIns="274300" anchor="ctr" anchorCtr="0">
            <a:noAutofit/>
          </a:bodyPr>
          <a:lstStyle/>
          <a:p>
            <a:pPr marL="0" marR="0" lvl="0" indent="0" algn="ctr" rtl="0">
              <a:spcBef>
                <a:spcPts val="0"/>
              </a:spcBef>
              <a:spcAft>
                <a:spcPts val="0"/>
              </a:spcAft>
              <a:buNone/>
            </a:pPr>
            <a:r>
              <a:rPr lang="en-GB" sz="1800" u="sng">
                <a:solidFill>
                  <a:srgbClr val="232321"/>
                </a:solidFill>
                <a:latin typeface="Arial"/>
                <a:ea typeface="Arial"/>
                <a:cs typeface="Arial"/>
                <a:sym typeface="Arial"/>
                <a:hlinkClick r:id="rId7">
                  <a:extLst>
                    <a:ext uri="{A12FA001-AC4F-418D-AE19-62706E023703}">
                      <ahyp:hlinkClr xmlns:ahyp="http://schemas.microsoft.com/office/drawing/2018/hyperlinkcolor" val="tx"/>
                    </a:ext>
                  </a:extLst>
                </a:hlinkClick>
              </a:rPr>
              <a:t>Legenda Ghiocelului</a:t>
            </a:r>
            <a:endParaRPr sz="1800">
              <a:solidFill>
                <a:srgbClr val="232321"/>
              </a:solidFill>
              <a:latin typeface="Arial"/>
              <a:ea typeface="Arial"/>
              <a:cs typeface="Arial"/>
              <a:sym typeface="Arial"/>
            </a:endParaRPr>
          </a:p>
        </p:txBody>
      </p:sp>
      <p:sp>
        <p:nvSpPr>
          <p:cNvPr id="128" name="Google Shape;128;p7"/>
          <p:cNvSpPr/>
          <p:nvPr/>
        </p:nvSpPr>
        <p:spPr>
          <a:xfrm>
            <a:off x="6228530" y="5561915"/>
            <a:ext cx="2123595" cy="652768"/>
          </a:xfrm>
          <a:prstGeom prst="roundRect">
            <a:avLst>
              <a:gd name="adj" fmla="val 50000"/>
            </a:avLst>
          </a:prstGeom>
          <a:solidFill>
            <a:srgbClr val="009386">
              <a:alpha val="20000"/>
            </a:srgbClr>
          </a:solidFill>
          <a:ln>
            <a:noFill/>
          </a:ln>
        </p:spPr>
        <p:txBody>
          <a:bodyPr spcFirstLastPara="1" wrap="square" lIns="274300" tIns="274300" rIns="274300" bIns="274300" anchor="ctr" anchorCtr="0">
            <a:noAutofit/>
          </a:bodyPr>
          <a:lstStyle/>
          <a:p>
            <a:pPr marL="0" marR="0" lvl="0" indent="0" algn="ctr" rtl="0">
              <a:spcBef>
                <a:spcPts val="0"/>
              </a:spcBef>
              <a:spcAft>
                <a:spcPts val="0"/>
              </a:spcAft>
              <a:buNone/>
            </a:pPr>
            <a:r>
              <a:rPr lang="en-GB" sz="1800" u="sng">
                <a:solidFill>
                  <a:srgbClr val="232321"/>
                </a:solidFill>
                <a:latin typeface="Arial"/>
                <a:ea typeface="Arial"/>
                <a:cs typeface="Arial"/>
                <a:sym typeface="Arial"/>
                <a:hlinkClick r:id="rId8">
                  <a:extLst>
                    <a:ext uri="{A12FA001-AC4F-418D-AE19-62706E023703}">
                      <ahyp:hlinkClr xmlns:ahyp="http://schemas.microsoft.com/office/drawing/2018/hyperlinkcolor" val="tx"/>
                    </a:ext>
                  </a:extLst>
                </a:hlinkClick>
              </a:rPr>
              <a:t>Legenda Bradului</a:t>
            </a:r>
            <a:endParaRPr sz="1800">
              <a:solidFill>
                <a:srgbClr val="232321"/>
              </a:solidFill>
              <a:latin typeface="Arial"/>
              <a:ea typeface="Arial"/>
              <a:cs typeface="Arial"/>
              <a:sym typeface="Arial"/>
            </a:endParaRPr>
          </a:p>
        </p:txBody>
      </p:sp>
      <p:sp>
        <p:nvSpPr>
          <p:cNvPr id="129" name="Google Shape;129;p7"/>
          <p:cNvSpPr/>
          <p:nvPr/>
        </p:nvSpPr>
        <p:spPr>
          <a:xfrm>
            <a:off x="6975334" y="187281"/>
            <a:ext cx="1989965" cy="911209"/>
          </a:xfrm>
          <a:prstGeom prst="roundRect">
            <a:avLst>
              <a:gd name="adj" fmla="val 50000"/>
            </a:avLst>
          </a:prstGeom>
          <a:solidFill>
            <a:srgbClr val="F9B000"/>
          </a:solidFill>
          <a:ln>
            <a:noFill/>
          </a:ln>
        </p:spPr>
        <p:txBody>
          <a:bodyPr spcFirstLastPara="1" wrap="square" lIns="182875" tIns="182875" rIns="182875" bIns="182875" anchor="ctr" anchorCtr="0">
            <a:noAutofit/>
          </a:bodyPr>
          <a:lstStyle/>
          <a:p>
            <a:pPr marL="0" marR="0" lvl="0" indent="0" algn="ctr" rtl="0">
              <a:spcBef>
                <a:spcPts val="0"/>
              </a:spcBef>
              <a:spcAft>
                <a:spcPts val="0"/>
              </a:spcAft>
              <a:buNone/>
            </a:pPr>
            <a:r>
              <a:rPr lang="en-GB" sz="1400">
                <a:solidFill>
                  <a:schemeClr val="lt1"/>
                </a:solidFill>
                <a:latin typeface="Arial"/>
                <a:ea typeface="Arial"/>
                <a:cs typeface="Arial"/>
                <a:sym typeface="Arial"/>
              </a:rPr>
              <a:t>Apasă pe numele legendei dorite pentru a o citi!</a:t>
            </a:r>
            <a:endParaRPr sz="14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1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8"/>
          <p:cNvSpPr/>
          <p:nvPr/>
        </p:nvSpPr>
        <p:spPr>
          <a:xfrm>
            <a:off x="825388" y="1885444"/>
            <a:ext cx="7420396" cy="4333220"/>
          </a:xfrm>
          <a:prstGeom prst="roundRect">
            <a:avLst>
              <a:gd name="adj" fmla="val 9215"/>
            </a:avLst>
          </a:prstGeom>
          <a:noFill/>
          <a:ln w="38100" cap="flat" cmpd="sng">
            <a:solidFill>
              <a:srgbClr val="00938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5" name="Google Shape;135;p8"/>
          <p:cNvSpPr>
            <a:spLocks noGrp="1"/>
          </p:cNvSpPr>
          <p:nvPr>
            <p:ph type="title"/>
          </p:nvPr>
        </p:nvSpPr>
        <p:spPr>
          <a:xfrm>
            <a:off x="486236" y="594069"/>
            <a:ext cx="8220075" cy="776704"/>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232321"/>
              </a:buClr>
              <a:buSzPts val="4000"/>
              <a:buFont typeface="Arial"/>
              <a:buNone/>
            </a:pPr>
            <a:r>
              <a:rPr lang="en-GB">
                <a:solidFill>
                  <a:srgbClr val="232321"/>
                </a:solidFill>
              </a:rPr>
              <a:t>Fiecare popor are istoria lui</a:t>
            </a:r>
            <a:endParaRPr>
              <a:solidFill>
                <a:srgbClr val="232321"/>
              </a:solidFill>
            </a:endParaRPr>
          </a:p>
        </p:txBody>
      </p:sp>
      <p:cxnSp>
        <p:nvCxnSpPr>
          <p:cNvPr id="136" name="Google Shape;136;p8"/>
          <p:cNvCxnSpPr/>
          <p:nvPr/>
        </p:nvCxnSpPr>
        <p:spPr>
          <a:xfrm>
            <a:off x="3124535" y="1472686"/>
            <a:ext cx="2943478" cy="0"/>
          </a:xfrm>
          <a:prstGeom prst="straightConnector1">
            <a:avLst/>
          </a:prstGeom>
          <a:noFill/>
          <a:ln w="38100" cap="rnd" cmpd="sng">
            <a:solidFill>
              <a:srgbClr val="009386"/>
            </a:solidFill>
            <a:prstDash val="dash"/>
            <a:miter lim="800000"/>
            <a:headEnd type="none" w="sm" len="sm"/>
            <a:tailEnd type="none" w="sm" len="sm"/>
          </a:ln>
        </p:spPr>
      </p:cxnSp>
      <p:sp>
        <p:nvSpPr>
          <p:cNvPr id="137" name="Google Shape;137;p8"/>
          <p:cNvSpPr/>
          <p:nvPr/>
        </p:nvSpPr>
        <p:spPr>
          <a:xfrm>
            <a:off x="1484887" y="1582059"/>
            <a:ext cx="6174223" cy="50979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8" name="Google Shape;138;p8"/>
          <p:cNvSpPr/>
          <p:nvPr/>
        </p:nvSpPr>
        <p:spPr>
          <a:xfrm>
            <a:off x="728282" y="1648859"/>
            <a:ext cx="7687434" cy="442998"/>
          </a:xfrm>
          <a:prstGeom prst="roundRect">
            <a:avLst>
              <a:gd name="adj" fmla="val 6079"/>
            </a:avLst>
          </a:prstGeom>
          <a:noFill/>
          <a:ln>
            <a:noFill/>
          </a:ln>
        </p:spPr>
        <p:txBody>
          <a:bodyPr spcFirstLastPara="1" wrap="square" lIns="274300" tIns="274300" rIns="274300" bIns="274300" anchor="ctr" anchorCtr="0">
            <a:noAutofit/>
          </a:bodyPr>
          <a:lstStyle/>
          <a:p>
            <a:pPr marL="0" marR="0" lvl="0" indent="0" algn="ctr" rtl="0">
              <a:spcBef>
                <a:spcPts val="0"/>
              </a:spcBef>
              <a:spcAft>
                <a:spcPts val="0"/>
              </a:spcAft>
              <a:buNone/>
            </a:pPr>
            <a:r>
              <a:rPr lang="en-GB" sz="1800">
                <a:solidFill>
                  <a:srgbClr val="232321"/>
                </a:solidFill>
                <a:latin typeface="Arial"/>
                <a:ea typeface="Arial"/>
                <a:cs typeface="Arial"/>
                <a:sym typeface="Arial"/>
              </a:rPr>
              <a:t>Istoria ne învață ce s-a întâmplat cu mult timp în urmă. </a:t>
            </a:r>
            <a:endParaRPr/>
          </a:p>
        </p:txBody>
      </p:sp>
      <p:pic>
        <p:nvPicPr>
          <p:cNvPr id="139" name="Google Shape;139;p8" descr="A picture containing logo&#10;&#10;Description automatically generated"/>
          <p:cNvPicPr preferRelativeResize="0"/>
          <p:nvPr/>
        </p:nvPicPr>
        <p:blipFill rotWithShape="1">
          <a:blip r:embed="rId3">
            <a:alphaModFix/>
          </a:blip>
          <a:srcRect l="14168" t="14378" r="15055" b="14846"/>
          <a:stretch/>
        </p:blipFill>
        <p:spPr>
          <a:xfrm>
            <a:off x="4417535" y="2260103"/>
            <a:ext cx="3704236" cy="3704234"/>
          </a:xfrm>
          <a:prstGeom prst="rect">
            <a:avLst/>
          </a:prstGeom>
          <a:noFill/>
          <a:ln>
            <a:noFill/>
          </a:ln>
        </p:spPr>
      </p:pic>
      <p:grpSp>
        <p:nvGrpSpPr>
          <p:cNvPr id="140" name="Google Shape;140;p8"/>
          <p:cNvGrpSpPr/>
          <p:nvPr/>
        </p:nvGrpSpPr>
        <p:grpSpPr>
          <a:xfrm>
            <a:off x="988770" y="2369943"/>
            <a:ext cx="3800805" cy="3484555"/>
            <a:chOff x="988770" y="2369943"/>
            <a:chExt cx="3800805" cy="3484555"/>
          </a:xfrm>
        </p:grpSpPr>
        <p:sp>
          <p:nvSpPr>
            <p:cNvPr id="141" name="Google Shape;141;p8"/>
            <p:cNvSpPr/>
            <p:nvPr/>
          </p:nvSpPr>
          <p:spPr>
            <a:xfrm>
              <a:off x="988770" y="2369943"/>
              <a:ext cx="3800805" cy="3484555"/>
            </a:xfrm>
            <a:custGeom>
              <a:avLst/>
              <a:gdLst/>
              <a:ahLst/>
              <a:cxnLst/>
              <a:rect l="l" t="t" r="r" b="b"/>
              <a:pathLst>
                <a:path w="3800805" h="3484555" extrusionOk="0">
                  <a:moveTo>
                    <a:pt x="1500416" y="0"/>
                  </a:moveTo>
                  <a:cubicBezTo>
                    <a:pt x="1909913" y="0"/>
                    <a:pt x="2275798" y="186730"/>
                    <a:pt x="2517566" y="479685"/>
                  </a:cubicBezTo>
                  <a:lnTo>
                    <a:pt x="2573544" y="554543"/>
                  </a:lnTo>
                  <a:lnTo>
                    <a:pt x="2647005" y="527141"/>
                  </a:lnTo>
                  <a:cubicBezTo>
                    <a:pt x="2730549" y="500658"/>
                    <a:pt x="2819373" y="486392"/>
                    <a:pt x="2911467" y="486392"/>
                  </a:cubicBezTo>
                  <a:cubicBezTo>
                    <a:pt x="3402635" y="486392"/>
                    <a:pt x="3800805" y="892187"/>
                    <a:pt x="3800805" y="1392760"/>
                  </a:cubicBezTo>
                  <a:cubicBezTo>
                    <a:pt x="3800805" y="1643047"/>
                    <a:pt x="3701263" y="1869639"/>
                    <a:pt x="3540324" y="2033659"/>
                  </a:cubicBezTo>
                  <a:lnTo>
                    <a:pt x="3419144" y="2135556"/>
                  </a:lnTo>
                  <a:lnTo>
                    <a:pt x="3430161" y="2173187"/>
                  </a:lnTo>
                  <a:cubicBezTo>
                    <a:pt x="3446714" y="2244235"/>
                    <a:pt x="3455407" y="2317798"/>
                    <a:pt x="3455407" y="2393144"/>
                  </a:cubicBezTo>
                  <a:cubicBezTo>
                    <a:pt x="3455407" y="2995914"/>
                    <a:pt x="2899054" y="3484555"/>
                    <a:pt x="2212758" y="3484555"/>
                  </a:cubicBezTo>
                  <a:cubicBezTo>
                    <a:pt x="1837440" y="3484555"/>
                    <a:pt x="1500984" y="3338416"/>
                    <a:pt x="1273132" y="3107392"/>
                  </a:cubicBezTo>
                  <a:lnTo>
                    <a:pt x="1223574" y="3047694"/>
                  </a:lnTo>
                  <a:lnTo>
                    <a:pt x="1153800" y="3073721"/>
                  </a:lnTo>
                  <a:cubicBezTo>
                    <a:pt x="1070257" y="3100203"/>
                    <a:pt x="981432" y="3114469"/>
                    <a:pt x="889338" y="3114469"/>
                  </a:cubicBezTo>
                  <a:cubicBezTo>
                    <a:pt x="398170" y="3114469"/>
                    <a:pt x="0" y="2708674"/>
                    <a:pt x="0" y="2208101"/>
                  </a:cubicBezTo>
                  <a:cubicBezTo>
                    <a:pt x="0" y="2020386"/>
                    <a:pt x="55993" y="1846000"/>
                    <a:pt x="151885" y="1701342"/>
                  </a:cubicBezTo>
                  <a:lnTo>
                    <a:pt x="219395" y="1617952"/>
                  </a:lnTo>
                  <a:lnTo>
                    <a:pt x="195052" y="1502497"/>
                  </a:lnTo>
                  <a:cubicBezTo>
                    <a:pt x="186623" y="1442258"/>
                    <a:pt x="182264" y="1380714"/>
                    <a:pt x="182264" y="1318152"/>
                  </a:cubicBezTo>
                  <a:cubicBezTo>
                    <a:pt x="182264" y="590157"/>
                    <a:pt x="772421" y="0"/>
                    <a:pt x="1500416" y="0"/>
                  </a:cubicBezTo>
                  <a:close/>
                </a:path>
              </a:pathLst>
            </a:custGeom>
            <a:solidFill>
              <a:srgbClr val="009386">
                <a:alpha val="20000"/>
              </a:srgbClr>
            </a:solidFill>
            <a:ln>
              <a:noFill/>
            </a:ln>
          </p:spPr>
          <p:txBody>
            <a:bodyPr spcFirstLastPara="1" wrap="square" lIns="274300" tIns="274300" rIns="2468875" bIns="274300" anchor="ctr" anchorCtr="0">
              <a:noAutofit/>
            </a:bodyPr>
            <a:lstStyle/>
            <a:p>
              <a:pPr marL="0" marR="0" lvl="0" indent="0" algn="ctr" rtl="0">
                <a:spcBef>
                  <a:spcPts val="0"/>
                </a:spcBef>
                <a:spcAft>
                  <a:spcPts val="0"/>
                </a:spcAft>
                <a:buNone/>
              </a:pPr>
              <a:endParaRPr sz="1800">
                <a:solidFill>
                  <a:srgbClr val="232321"/>
                </a:solidFill>
                <a:latin typeface="Arial"/>
                <a:ea typeface="Arial"/>
                <a:cs typeface="Arial"/>
                <a:sym typeface="Arial"/>
              </a:endParaRPr>
            </a:p>
          </p:txBody>
        </p:sp>
        <p:sp>
          <p:nvSpPr>
            <p:cNvPr id="142" name="Google Shape;142;p8"/>
            <p:cNvSpPr txBox="1"/>
            <p:nvPr/>
          </p:nvSpPr>
          <p:spPr>
            <a:xfrm>
              <a:off x="1376334" y="3048117"/>
              <a:ext cx="2880000" cy="2586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232321"/>
                  </a:solidFill>
                  <a:latin typeface="Arial"/>
                  <a:ea typeface="Arial"/>
                  <a:cs typeface="Arial"/>
                  <a:sym typeface="Arial"/>
                </a:rPr>
                <a:t>De exemplu, poate îți amintești că în fiecare an, pe data de 1 decembrie se sărbătorește Ziua României. Cu mult timp în urmă, </a:t>
              </a:r>
              <a:r>
                <a:rPr lang="en-GB" sz="1800">
                  <a:solidFill>
                    <a:srgbClr val="232321"/>
                  </a:solidFill>
                </a:rPr>
                <a:t>la</a:t>
              </a:r>
              <a:r>
                <a:rPr lang="en-GB" sz="1800">
                  <a:solidFill>
                    <a:srgbClr val="232321"/>
                  </a:solidFill>
                  <a:latin typeface="Arial"/>
                  <a:ea typeface="Arial"/>
                  <a:cs typeface="Arial"/>
                  <a:sym typeface="Arial"/>
                </a:rPr>
                <a:t> această dată, România a devenit o țară unită.</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9"/>
          <p:cNvSpPr/>
          <p:nvPr/>
        </p:nvSpPr>
        <p:spPr>
          <a:xfrm>
            <a:off x="4896097" y="1317056"/>
            <a:ext cx="3469644" cy="3469644"/>
          </a:xfrm>
          <a:prstGeom prst="ellipse">
            <a:avLst/>
          </a:prstGeom>
          <a:solidFill>
            <a:srgbClr val="009386">
              <a:alpha val="29803"/>
            </a:srgbClr>
          </a:solidFill>
          <a:ln w="38100" cap="rnd" cmpd="sng">
            <a:solidFill>
              <a:srgbClr val="00938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48" name="Google Shape;148;p9"/>
          <p:cNvSpPr/>
          <p:nvPr/>
        </p:nvSpPr>
        <p:spPr>
          <a:xfrm>
            <a:off x="778259" y="1317056"/>
            <a:ext cx="3469644" cy="3469644"/>
          </a:xfrm>
          <a:prstGeom prst="ellipse">
            <a:avLst/>
          </a:prstGeom>
          <a:solidFill>
            <a:srgbClr val="009386">
              <a:alpha val="29803"/>
            </a:srgbClr>
          </a:solidFill>
          <a:ln w="38100" cap="rnd" cmpd="sng">
            <a:solidFill>
              <a:srgbClr val="00938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49" name="Google Shape;149;p9"/>
          <p:cNvSpPr>
            <a:spLocks noGrp="1"/>
          </p:cNvSpPr>
          <p:nvPr>
            <p:ph type="title"/>
          </p:nvPr>
        </p:nvSpPr>
        <p:spPr>
          <a:xfrm>
            <a:off x="461962" y="515232"/>
            <a:ext cx="8220075" cy="776704"/>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232321"/>
              </a:buClr>
              <a:buSzPts val="4000"/>
              <a:buFont typeface="Arial"/>
              <a:buNone/>
            </a:pPr>
            <a:r>
              <a:rPr lang="en-GB">
                <a:solidFill>
                  <a:srgbClr val="232321"/>
                </a:solidFill>
              </a:rPr>
              <a:t>Arta românească</a:t>
            </a:r>
            <a:endParaRPr>
              <a:solidFill>
                <a:srgbClr val="232321"/>
              </a:solidFill>
            </a:endParaRPr>
          </a:p>
        </p:txBody>
      </p:sp>
      <p:pic>
        <p:nvPicPr>
          <p:cNvPr id="150" name="Google Shape;150;p9" descr="A picture containing logo&#10;&#10;Description automatically generated"/>
          <p:cNvPicPr preferRelativeResize="0"/>
          <p:nvPr/>
        </p:nvPicPr>
        <p:blipFill rotWithShape="1">
          <a:blip r:embed="rId3">
            <a:alphaModFix/>
          </a:blip>
          <a:srcRect l="14184" t="14886" r="15192" b="14689"/>
          <a:stretch/>
        </p:blipFill>
        <p:spPr>
          <a:xfrm>
            <a:off x="939950" y="1483184"/>
            <a:ext cx="3146264" cy="3137388"/>
          </a:xfrm>
          <a:prstGeom prst="rect">
            <a:avLst/>
          </a:prstGeom>
          <a:noFill/>
          <a:ln>
            <a:noFill/>
          </a:ln>
        </p:spPr>
      </p:pic>
      <p:pic>
        <p:nvPicPr>
          <p:cNvPr id="151" name="Google Shape;151;p9" descr="A picture containing diagram&#10;&#10;Description automatically generated"/>
          <p:cNvPicPr preferRelativeResize="0"/>
          <p:nvPr/>
        </p:nvPicPr>
        <p:blipFill rotWithShape="1">
          <a:blip r:embed="rId4">
            <a:alphaModFix/>
          </a:blip>
          <a:srcRect l="14423" t="14451" r="15316" b="14941"/>
          <a:stretch/>
        </p:blipFill>
        <p:spPr>
          <a:xfrm>
            <a:off x="5079388" y="1492677"/>
            <a:ext cx="3103062" cy="3118402"/>
          </a:xfrm>
          <a:prstGeom prst="rect">
            <a:avLst/>
          </a:prstGeom>
          <a:noFill/>
          <a:ln>
            <a:noFill/>
          </a:ln>
        </p:spPr>
      </p:pic>
      <p:sp>
        <p:nvSpPr>
          <p:cNvPr id="152" name="Google Shape;152;p9"/>
          <p:cNvSpPr/>
          <p:nvPr/>
        </p:nvSpPr>
        <p:spPr>
          <a:xfrm>
            <a:off x="1451281" y="5126957"/>
            <a:ext cx="2123595" cy="652768"/>
          </a:xfrm>
          <a:prstGeom prst="roundRect">
            <a:avLst>
              <a:gd name="adj" fmla="val 50000"/>
            </a:avLst>
          </a:prstGeom>
          <a:solidFill>
            <a:srgbClr val="009386">
              <a:alpha val="20000"/>
            </a:srgbClr>
          </a:solidFill>
          <a:ln>
            <a:noFill/>
          </a:ln>
        </p:spPr>
        <p:txBody>
          <a:bodyPr spcFirstLastPara="1" wrap="square" lIns="274300" tIns="274300" rIns="274300" bIns="274300" anchor="ctr" anchorCtr="0">
            <a:noAutofit/>
          </a:bodyPr>
          <a:lstStyle/>
          <a:p>
            <a:pPr marL="0" marR="0" lvl="0" indent="0" algn="ctr" rtl="0">
              <a:spcBef>
                <a:spcPts val="0"/>
              </a:spcBef>
              <a:spcAft>
                <a:spcPts val="0"/>
              </a:spcAft>
              <a:buNone/>
            </a:pPr>
            <a:r>
              <a:rPr lang="en-GB" sz="1800">
                <a:solidFill>
                  <a:srgbClr val="232321"/>
                </a:solidFill>
                <a:latin typeface="Arial"/>
                <a:ea typeface="Arial"/>
                <a:cs typeface="Arial"/>
                <a:sym typeface="Arial"/>
              </a:rPr>
              <a:t>Muzică</a:t>
            </a:r>
            <a:endParaRPr sz="1800">
              <a:solidFill>
                <a:srgbClr val="232321"/>
              </a:solidFill>
              <a:latin typeface="Arial"/>
              <a:ea typeface="Arial"/>
              <a:cs typeface="Arial"/>
              <a:sym typeface="Arial"/>
            </a:endParaRPr>
          </a:p>
        </p:txBody>
      </p:sp>
      <p:sp>
        <p:nvSpPr>
          <p:cNvPr id="153" name="Google Shape;153;p9"/>
          <p:cNvSpPr/>
          <p:nvPr/>
        </p:nvSpPr>
        <p:spPr>
          <a:xfrm>
            <a:off x="5569124" y="5126957"/>
            <a:ext cx="2123595" cy="652768"/>
          </a:xfrm>
          <a:prstGeom prst="roundRect">
            <a:avLst>
              <a:gd name="adj" fmla="val 50000"/>
            </a:avLst>
          </a:prstGeom>
          <a:solidFill>
            <a:srgbClr val="009386">
              <a:alpha val="20000"/>
            </a:srgbClr>
          </a:solidFill>
          <a:ln>
            <a:noFill/>
          </a:ln>
        </p:spPr>
        <p:txBody>
          <a:bodyPr spcFirstLastPara="1" wrap="square" lIns="274300" tIns="274300" rIns="274300" bIns="274300" anchor="ctr" anchorCtr="0">
            <a:noAutofit/>
          </a:bodyPr>
          <a:lstStyle/>
          <a:p>
            <a:pPr marL="0" marR="0" lvl="0" indent="0" algn="ctr" rtl="0">
              <a:spcBef>
                <a:spcPts val="0"/>
              </a:spcBef>
              <a:spcAft>
                <a:spcPts val="0"/>
              </a:spcAft>
              <a:buNone/>
            </a:pPr>
            <a:r>
              <a:rPr lang="en-GB" sz="1800">
                <a:solidFill>
                  <a:srgbClr val="232321"/>
                </a:solidFill>
                <a:latin typeface="Arial"/>
                <a:ea typeface="Arial"/>
                <a:cs typeface="Arial"/>
                <a:sym typeface="Arial"/>
              </a:rPr>
              <a:t>Dans popular</a:t>
            </a:r>
            <a:endParaRPr sz="1800">
              <a:solidFill>
                <a:srgbClr val="232321"/>
              </a:solidFill>
              <a:latin typeface="Arial"/>
              <a:ea typeface="Arial"/>
              <a:cs typeface="Arial"/>
              <a:sym typeface="Arial"/>
            </a:endParaRPr>
          </a:p>
        </p:txBody>
      </p:sp>
      <p:cxnSp>
        <p:nvCxnSpPr>
          <p:cNvPr id="154" name="Google Shape;154;p9"/>
          <p:cNvCxnSpPr>
            <a:stCxn id="148" idx="6"/>
            <a:endCxn id="147" idx="2"/>
          </p:cNvCxnSpPr>
          <p:nvPr/>
        </p:nvCxnSpPr>
        <p:spPr>
          <a:xfrm>
            <a:off x="4247903" y="3051878"/>
            <a:ext cx="648300" cy="0"/>
          </a:xfrm>
          <a:prstGeom prst="straightConnector1">
            <a:avLst/>
          </a:prstGeom>
          <a:solidFill>
            <a:srgbClr val="009386">
              <a:alpha val="29803"/>
            </a:srgbClr>
          </a:solidFill>
          <a:ln w="38100" cap="rnd" cmpd="sng">
            <a:solidFill>
              <a:srgbClr val="009386"/>
            </a:solidFill>
            <a:prstDash val="solid"/>
            <a:miter lim="800000"/>
            <a:headEnd type="none" w="sm" len="sm"/>
            <a:tailEnd type="none" w="sm" len="sm"/>
          </a:ln>
        </p:spPr>
      </p:cxnSp>
      <p:cxnSp>
        <p:nvCxnSpPr>
          <p:cNvPr id="155" name="Google Shape;155;p9"/>
          <p:cNvCxnSpPr/>
          <p:nvPr/>
        </p:nvCxnSpPr>
        <p:spPr>
          <a:xfrm rot="10800000">
            <a:off x="2513078" y="4786700"/>
            <a:ext cx="0" cy="174302"/>
          </a:xfrm>
          <a:prstGeom prst="straightConnector1">
            <a:avLst/>
          </a:prstGeom>
          <a:solidFill>
            <a:srgbClr val="009386">
              <a:alpha val="29803"/>
            </a:srgbClr>
          </a:solidFill>
          <a:ln w="38100" cap="rnd" cmpd="sng">
            <a:solidFill>
              <a:srgbClr val="009386"/>
            </a:solidFill>
            <a:prstDash val="solid"/>
            <a:miter lim="800000"/>
            <a:headEnd type="oval" w="med" len="med"/>
            <a:tailEnd type="none" w="sm" len="sm"/>
          </a:ln>
        </p:spPr>
      </p:cxnSp>
      <p:sp>
        <p:nvSpPr>
          <p:cNvPr id="156" name="Google Shape;156;p9"/>
          <p:cNvSpPr txBox="1"/>
          <p:nvPr/>
        </p:nvSpPr>
        <p:spPr>
          <a:xfrm>
            <a:off x="1048550" y="5810127"/>
            <a:ext cx="2929053"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a:solidFill>
                  <a:schemeClr val="dk1"/>
                </a:solidFill>
                <a:latin typeface="Arial"/>
                <a:ea typeface="Arial"/>
                <a:cs typeface="Arial"/>
                <a:sym typeface="Arial"/>
              </a:rPr>
              <a:t>Ascultă Rapsodia Română compusă de George Enescu </a:t>
            </a:r>
            <a:r>
              <a:rPr lang="en-GB" sz="14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aici</a:t>
            </a:r>
            <a:r>
              <a:rPr lang="en-GB" sz="1400">
                <a:solidFill>
                  <a:schemeClr val="dk1"/>
                </a:solidFill>
                <a:latin typeface="Arial"/>
                <a:ea typeface="Arial"/>
                <a:cs typeface="Arial"/>
                <a:sym typeface="Arial"/>
              </a:rPr>
              <a:t>.</a:t>
            </a:r>
            <a:endParaRPr/>
          </a:p>
        </p:txBody>
      </p:sp>
      <p:cxnSp>
        <p:nvCxnSpPr>
          <p:cNvPr id="157" name="Google Shape;157;p9"/>
          <p:cNvCxnSpPr/>
          <p:nvPr/>
        </p:nvCxnSpPr>
        <p:spPr>
          <a:xfrm rot="10800000">
            <a:off x="6688566" y="4794028"/>
            <a:ext cx="0" cy="174302"/>
          </a:xfrm>
          <a:prstGeom prst="straightConnector1">
            <a:avLst/>
          </a:prstGeom>
          <a:solidFill>
            <a:srgbClr val="009386">
              <a:alpha val="29803"/>
            </a:srgbClr>
          </a:solidFill>
          <a:ln w="38100" cap="rnd" cmpd="sng">
            <a:solidFill>
              <a:srgbClr val="009386"/>
            </a:solidFill>
            <a:prstDash val="solid"/>
            <a:miter lim="800000"/>
            <a:headEnd type="oval" w="med" len="med"/>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1000"/>
                                        <p:tgtEl>
                                          <p:spTgt spid="15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56"/>
                                        </p:tgtEl>
                                        <p:attrNameLst>
                                          <p:attrName>style.visibility</p:attrName>
                                        </p:attrNameLst>
                                      </p:cBhvr>
                                      <p:to>
                                        <p:strVal val="visible"/>
                                      </p:to>
                                    </p:set>
                                    <p:animEffect transition="in" filter="fade">
                                      <p:cBhvr>
                                        <p:cTn id="11" dur="1000"/>
                                        <p:tgtEl>
                                          <p:spTgt spid="15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3"/>
                                        </p:tgtEl>
                                        <p:attrNameLst>
                                          <p:attrName>style.visibility</p:attrName>
                                        </p:attrNameLst>
                                      </p:cBhvr>
                                      <p:to>
                                        <p:strVal val="visible"/>
                                      </p:to>
                                    </p:set>
                                    <p:animEffect transition="in" filter="fade">
                                      <p:cBhvr>
                                        <p:cTn id="16" dur="1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529</Words>
  <Application>Microsoft Office PowerPoint</Application>
  <PresentationFormat>On-screen Show (4:3)</PresentationFormat>
  <Paragraphs>61</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Roboto</vt:lpstr>
      <vt:lpstr>Calibri</vt:lpstr>
      <vt:lpstr>Arial</vt:lpstr>
      <vt:lpstr>Office Theme</vt:lpstr>
      <vt:lpstr>PowerPoint Presentation</vt:lpstr>
      <vt:lpstr>PowerPoint Presentation</vt:lpstr>
      <vt:lpstr>Atenționare!</vt:lpstr>
      <vt:lpstr>Ce este cultura?</vt:lpstr>
      <vt:lpstr>Ce este cultura?</vt:lpstr>
      <vt:lpstr>Ce limbă vorbim noi?</vt:lpstr>
      <vt:lpstr>Ce legende cunoști?</vt:lpstr>
      <vt:lpstr>Fiecare popor are istoria lui</vt:lpstr>
      <vt:lpstr>Arta românească</vt:lpstr>
      <vt:lpstr>Arta românească</vt:lpstr>
      <vt:lpstr>Arta românească</vt:lpstr>
      <vt:lpstr>Arta românească</vt:lpstr>
      <vt:lpstr>Fiecare popor ajută la îmbogățirea științei</vt:lpstr>
      <vt:lpstr>Să ne amintim!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 Office</dc:creator>
  <cp:lastModifiedBy>IONEL MIHAI</cp:lastModifiedBy>
  <cp:revision>1</cp:revision>
  <dcterms:created xsi:type="dcterms:W3CDTF">2022-01-07T08:23:24Z</dcterms:created>
  <dcterms:modified xsi:type="dcterms:W3CDTF">2026-01-10T13:02:51Z</dcterms:modified>
</cp:coreProperties>
</file>